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7_62B73BE7.xml" ContentType="application/vnd.ms-powerpoint.comments+xml"/>
  <Override PartName="/ppt/comments/modernComment_108_CB1406B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59" r:id="rId9"/>
    <p:sldId id="263" r:id="rId10"/>
    <p:sldId id="262" r:id="rId11"/>
    <p:sldId id="264" r:id="rId12"/>
    <p:sldId id="265" r:id="rId13"/>
    <p:sldId id="267" r:id="rId14"/>
    <p:sldId id="269" r:id="rId15"/>
    <p:sldId id="268" r:id="rId16"/>
    <p:sldId id="266" r:id="rId17"/>
    <p:sldId id="288" r:id="rId18"/>
    <p:sldId id="271" r:id="rId19"/>
    <p:sldId id="272" r:id="rId20"/>
    <p:sldId id="278" r:id="rId21"/>
    <p:sldId id="273" r:id="rId22"/>
    <p:sldId id="277" r:id="rId23"/>
    <p:sldId id="279" r:id="rId24"/>
    <p:sldId id="275" r:id="rId25"/>
    <p:sldId id="274" r:id="rId26"/>
    <p:sldId id="276" r:id="rId27"/>
    <p:sldId id="280" r:id="rId28"/>
    <p:sldId id="281" r:id="rId29"/>
    <p:sldId id="282" r:id="rId30"/>
    <p:sldId id="283" r:id="rId31"/>
    <p:sldId id="284" r:id="rId32"/>
    <p:sldId id="285" r:id="rId33"/>
    <p:sldId id="286" r:id="rId34"/>
    <p:sldId id="287" r:id="rId3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FA7E8697-D83F-4729-89A2-87786555D8B4}">
          <p14:sldIdLst>
            <p14:sldId id="256"/>
            <p14:sldId id="257"/>
            <p14:sldId id="258"/>
            <p14:sldId id="260"/>
            <p14:sldId id="259"/>
            <p14:sldId id="263"/>
            <p14:sldId id="262"/>
            <p14:sldId id="264"/>
            <p14:sldId id="265"/>
            <p14:sldId id="267"/>
            <p14:sldId id="269"/>
            <p14:sldId id="268"/>
            <p14:sldId id="266"/>
            <p14:sldId id="288"/>
            <p14:sldId id="271"/>
            <p14:sldId id="272"/>
            <p14:sldId id="278"/>
            <p14:sldId id="273"/>
            <p14:sldId id="277"/>
            <p14:sldId id="279"/>
            <p14:sldId id="275"/>
            <p14:sldId id="274"/>
            <p14:sldId id="276"/>
            <p14:sldId id="280"/>
            <p14:sldId id="281"/>
            <p14:sldId id="282"/>
            <p14:sldId id="283"/>
            <p14:sldId id="284"/>
            <p14:sldId id="285"/>
            <p14:sldId id="286"/>
            <p14:sldId id="28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6B6133-009F-A971-86EE-78DAF8A5579A}" name="Juan Grillo" initials="JG" userId="S::jgrillo@ambiente.gob.do::f16cfdfc-f50a-4fd5-82cf-89ea5c403bd6" providerId="AD"/>
  <p188:author id="{35234C72-F6BD-46E4-FEC0-27ECE5CC0B9B}" name="Lilian Pedersen" initials="LP" userId="S::lpedersen@worldbank.org::a2bd2a1d-8e1a-4eca-a974-981283b2de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BFB"/>
    <a:srgbClr val="4C8DD4"/>
    <a:srgbClr val="E8E8FE"/>
    <a:srgbClr val="ABC9EB"/>
    <a:srgbClr val="B2E9EC"/>
    <a:srgbClr val="D6FAEA"/>
    <a:srgbClr val="B6E583"/>
    <a:srgbClr val="8BD58F"/>
    <a:srgbClr val="E4FED6"/>
    <a:srgbClr val="CFEE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60"/>
  </p:normalViewPr>
  <p:slideViewPr>
    <p:cSldViewPr snapToGrid="0">
      <p:cViewPr varScale="1">
        <p:scale>
          <a:sx n="69" d="100"/>
          <a:sy n="69" d="100"/>
        </p:scale>
        <p:origin x="49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07_62B73BE7.xml><?xml version="1.0" encoding="utf-8"?>
<p188:cmLst xmlns:a="http://schemas.openxmlformats.org/drawingml/2006/main" xmlns:r="http://schemas.openxmlformats.org/officeDocument/2006/relationships" xmlns:p188="http://schemas.microsoft.com/office/powerpoint/2018/8/main">
  <p188:cm id="{BD952C9C-51C4-4398-9C94-67CF06A688E3}" authorId="{35234C72-F6BD-46E4-FEC0-27ECE5CC0B9B}" created="2025-06-27T21:53:40.360">
    <ac:txMkLst xmlns:ac="http://schemas.microsoft.com/office/drawing/2013/main/command">
      <pc:docMk xmlns:pc="http://schemas.microsoft.com/office/powerpoint/2013/main/command"/>
      <pc:sldMk xmlns:pc="http://schemas.microsoft.com/office/powerpoint/2013/main/command" cId="1656175591" sldId="263"/>
      <ac:spMk id="19" creationId="{92F34DC2-407E-26F7-4E0E-CC5FEB4D36A4}"/>
      <ac:txMk cp="0">
        <ac:context len="211" hash="769119719"/>
      </ac:txMk>
    </ac:txMkLst>
    <p188:pos x="8205438" y="496742"/>
    <p188:txBody>
      <a:bodyPr/>
      <a:lstStyle/>
      <a:p>
        <a:r>
          <a:rPr lang="en-US"/>
          <a:t>Remplazar por ‘esta’. </a:t>
        </a:r>
      </a:p>
    </p188:txBody>
  </p188:cm>
  <p188:cm id="{192C2E78-44E9-4001-8602-96525924E60B}" authorId="{35234C72-F6BD-46E4-FEC0-27ECE5CC0B9B}" created="2025-06-27T21:57:08.699">
    <ac:txMkLst xmlns:ac="http://schemas.microsoft.com/office/drawing/2013/main/command">
      <pc:docMk xmlns:pc="http://schemas.microsoft.com/office/powerpoint/2013/main/command"/>
      <pc:sldMk xmlns:pc="http://schemas.microsoft.com/office/powerpoint/2013/main/command" cId="1656175591" sldId="263"/>
      <ac:spMk id="19" creationId="{92F34DC2-407E-26F7-4E0E-CC5FEB4D36A4}"/>
      <ac:txMk cp="0">
        <ac:context len="211" hash="769119719"/>
      </ac:txMk>
    </ac:txMkLst>
    <p188:pos x="11076054" y="226919"/>
    <p188:replyLst>
      <p188:reply id="{CFE07383-8F63-4EBF-BFBB-10F888C7A908}" authorId="{DE6B6133-009F-A971-86EE-78DAF8A5579A}" created="2025-06-30T12:36:42.743">
        <p188:txBody>
          <a:bodyPr/>
          <a:lstStyle/>
          <a:p>
            <a:r>
              <a:rPr lang="es-ES"/>
              <a:t>Hecho</a:t>
            </a:r>
          </a:p>
        </p188:txBody>
      </p188:reply>
    </p188:replyLst>
    <p188:txBody>
      <a:bodyPr/>
      <a:lstStyle/>
      <a:p>
        <a:r>
          <a:rPr lang="en-US"/>
          <a:t>Remplazar por: Cada Entidad Ejecutora (EE) designara un punto focal del Mecanismo de Quejas, Reclamos y Manejo de Conflictos y sera responsable de enviar un reporte del MQRC a la Oficina de Coordinacion REDD+ cada seis meses.</a:t>
        </a:r>
      </a:p>
    </p188:txBody>
  </p188:cm>
</p188:cmLst>
</file>

<file path=ppt/comments/modernComment_108_CB1406B6.xml><?xml version="1.0" encoding="utf-8"?>
<p188:cmLst xmlns:a="http://schemas.openxmlformats.org/drawingml/2006/main" xmlns:r="http://schemas.openxmlformats.org/officeDocument/2006/relationships" xmlns:p188="http://schemas.microsoft.com/office/powerpoint/2018/8/main">
  <p188:cm id="{C2110ADD-E564-4A33-A887-2BB57699B91A}" authorId="{35234C72-F6BD-46E4-FEC0-27ECE5CC0B9B}" created="2025-06-27T22:00:20.963">
    <ac:txMkLst xmlns:ac="http://schemas.microsoft.com/office/drawing/2013/main/command">
      <pc:docMk xmlns:pc="http://schemas.microsoft.com/office/powerpoint/2013/main/command"/>
      <pc:sldMk xmlns:pc="http://schemas.microsoft.com/office/powerpoint/2013/main/command" cId="3407087286" sldId="264"/>
      <ac:spMk id="4" creationId="{BE840701-820C-6D1E-72C6-61C35B57C265}"/>
      <ac:txMk cp="1358" len="192">
        <ac:context len="1552" hash="3376323575"/>
      </ac:txMk>
    </ac:txMkLst>
    <p188:pos x="10611962" y="5710865"/>
    <p188:replyLst>
      <p188:reply id="{4957BD27-668B-4561-A6D4-A8A3F6356F33}" authorId="{DE6B6133-009F-A971-86EE-78DAF8A5579A}" created="2025-06-30T13:56:42.694">
        <p188:txBody>
          <a:bodyPr/>
          <a:lstStyle/>
          <a:p>
            <a:r>
              <a:rPr lang="es-ES"/>
              <a:t>Incluida 
</a:t>
            </a:r>
          </a:p>
        </p188:txBody>
      </p188:reply>
    </p188:replyLst>
    <p188:txBody>
      <a:bodyPr/>
      <a:lstStyle/>
      <a:p>
        <a:r>
          <a:rPr lang="en-US"/>
          <a:t>Por favor incluir.</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8D674D-7686-64E2-F545-3CCF2F51FE7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A61CDF1-7075-6B63-E258-0FEBED264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5C2230C-29EC-D699-D318-8F37471A5816}"/>
              </a:ext>
            </a:extLst>
          </p:cNvPr>
          <p:cNvSpPr>
            <a:spLocks noGrp="1"/>
          </p:cNvSpPr>
          <p:nvPr>
            <p:ph type="dt" sz="half" idx="10"/>
          </p:nvPr>
        </p:nvSpPr>
        <p:spPr/>
        <p:txBody>
          <a:bodyPr/>
          <a:lstStyle/>
          <a:p>
            <a:fld id="{CB96B176-92A7-42DC-8265-9D712BC67CB3}" type="datetimeFigureOut">
              <a:rPr lang="es-ES" smtClean="0"/>
              <a:t>21/07/2025</a:t>
            </a:fld>
            <a:endParaRPr lang="es-ES"/>
          </a:p>
        </p:txBody>
      </p:sp>
      <p:sp>
        <p:nvSpPr>
          <p:cNvPr id="5" name="Marcador de pie de página 4">
            <a:extLst>
              <a:ext uri="{FF2B5EF4-FFF2-40B4-BE49-F238E27FC236}">
                <a16:creationId xmlns:a16="http://schemas.microsoft.com/office/drawing/2014/main" id="{27F0449C-1994-9367-D2E9-946A71DBAC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D3E7472-F924-4322-6303-3803D9315EA2}"/>
              </a:ext>
            </a:extLst>
          </p:cNvPr>
          <p:cNvSpPr>
            <a:spLocks noGrp="1"/>
          </p:cNvSpPr>
          <p:nvPr>
            <p:ph type="sldNum" sz="quarter" idx="12"/>
          </p:nvPr>
        </p:nvSpPr>
        <p:spPr/>
        <p:txBody>
          <a:bodyPr/>
          <a:lstStyle/>
          <a:p>
            <a:fld id="{2A025559-FA0C-43FB-BEDB-FEF542F1D52B}" type="slidenum">
              <a:rPr lang="es-ES" smtClean="0"/>
              <a:t>‹Nº›</a:t>
            </a:fld>
            <a:endParaRPr lang="es-ES"/>
          </a:p>
        </p:txBody>
      </p:sp>
    </p:spTree>
    <p:extLst>
      <p:ext uri="{BB962C8B-B14F-4D97-AF65-F5344CB8AC3E}">
        <p14:creationId xmlns:p14="http://schemas.microsoft.com/office/powerpoint/2010/main" val="67469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D619FB-1EA2-8591-1D9E-6D0C555565B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488663-3C26-6E41-D8C4-269FBFADEB4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76BC34-42D5-B20C-3882-BADC7DC5CBB9}"/>
              </a:ext>
            </a:extLst>
          </p:cNvPr>
          <p:cNvSpPr>
            <a:spLocks noGrp="1"/>
          </p:cNvSpPr>
          <p:nvPr>
            <p:ph type="dt" sz="half" idx="10"/>
          </p:nvPr>
        </p:nvSpPr>
        <p:spPr/>
        <p:txBody>
          <a:bodyPr/>
          <a:lstStyle/>
          <a:p>
            <a:fld id="{CB96B176-92A7-42DC-8265-9D712BC67CB3}" type="datetimeFigureOut">
              <a:rPr lang="es-ES" smtClean="0"/>
              <a:t>21/07/2025</a:t>
            </a:fld>
            <a:endParaRPr lang="es-ES"/>
          </a:p>
        </p:txBody>
      </p:sp>
      <p:sp>
        <p:nvSpPr>
          <p:cNvPr id="5" name="Marcador de pie de página 4">
            <a:extLst>
              <a:ext uri="{FF2B5EF4-FFF2-40B4-BE49-F238E27FC236}">
                <a16:creationId xmlns:a16="http://schemas.microsoft.com/office/drawing/2014/main" id="{E6AF9B62-DB0A-91D2-A3A6-30CF1AF580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4B9A87C-8205-66A5-DA87-06E38D92A26D}"/>
              </a:ext>
            </a:extLst>
          </p:cNvPr>
          <p:cNvSpPr>
            <a:spLocks noGrp="1"/>
          </p:cNvSpPr>
          <p:nvPr>
            <p:ph type="sldNum" sz="quarter" idx="12"/>
          </p:nvPr>
        </p:nvSpPr>
        <p:spPr/>
        <p:txBody>
          <a:bodyPr/>
          <a:lstStyle/>
          <a:p>
            <a:fld id="{2A025559-FA0C-43FB-BEDB-FEF542F1D52B}" type="slidenum">
              <a:rPr lang="es-ES" smtClean="0"/>
              <a:t>‹Nº›</a:t>
            </a:fld>
            <a:endParaRPr lang="es-ES"/>
          </a:p>
        </p:txBody>
      </p:sp>
    </p:spTree>
    <p:extLst>
      <p:ext uri="{BB962C8B-B14F-4D97-AF65-F5344CB8AC3E}">
        <p14:creationId xmlns:p14="http://schemas.microsoft.com/office/powerpoint/2010/main" val="1401722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B11921A-D85B-EE2E-6E7B-621BF6C3261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229C9EC-3698-B09B-B345-83676BAEC97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04F215-3784-EEA1-19CF-34DAFBCACC71}"/>
              </a:ext>
            </a:extLst>
          </p:cNvPr>
          <p:cNvSpPr>
            <a:spLocks noGrp="1"/>
          </p:cNvSpPr>
          <p:nvPr>
            <p:ph type="dt" sz="half" idx="10"/>
          </p:nvPr>
        </p:nvSpPr>
        <p:spPr/>
        <p:txBody>
          <a:bodyPr/>
          <a:lstStyle/>
          <a:p>
            <a:fld id="{CB96B176-92A7-42DC-8265-9D712BC67CB3}" type="datetimeFigureOut">
              <a:rPr lang="es-ES" smtClean="0"/>
              <a:t>21/07/2025</a:t>
            </a:fld>
            <a:endParaRPr lang="es-ES"/>
          </a:p>
        </p:txBody>
      </p:sp>
      <p:sp>
        <p:nvSpPr>
          <p:cNvPr id="5" name="Marcador de pie de página 4">
            <a:extLst>
              <a:ext uri="{FF2B5EF4-FFF2-40B4-BE49-F238E27FC236}">
                <a16:creationId xmlns:a16="http://schemas.microsoft.com/office/drawing/2014/main" id="{4D412669-8E59-FE7A-99D2-FBC3A0CAAF8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2920A0-E4A5-10FC-8972-53C22CE7A7FB}"/>
              </a:ext>
            </a:extLst>
          </p:cNvPr>
          <p:cNvSpPr>
            <a:spLocks noGrp="1"/>
          </p:cNvSpPr>
          <p:nvPr>
            <p:ph type="sldNum" sz="quarter" idx="12"/>
          </p:nvPr>
        </p:nvSpPr>
        <p:spPr/>
        <p:txBody>
          <a:bodyPr/>
          <a:lstStyle/>
          <a:p>
            <a:fld id="{2A025559-FA0C-43FB-BEDB-FEF542F1D52B}" type="slidenum">
              <a:rPr lang="es-ES" smtClean="0"/>
              <a:t>‹Nº›</a:t>
            </a:fld>
            <a:endParaRPr lang="es-ES"/>
          </a:p>
        </p:txBody>
      </p:sp>
    </p:spTree>
    <p:extLst>
      <p:ext uri="{BB962C8B-B14F-4D97-AF65-F5344CB8AC3E}">
        <p14:creationId xmlns:p14="http://schemas.microsoft.com/office/powerpoint/2010/main" val="3312677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A42D3-5C7D-837C-B886-769B7C58B08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2301E6B-6429-8DD6-86FB-4C1FEC87E08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660A3C-0CCD-9537-9032-D773B8092243}"/>
              </a:ext>
            </a:extLst>
          </p:cNvPr>
          <p:cNvSpPr>
            <a:spLocks noGrp="1"/>
          </p:cNvSpPr>
          <p:nvPr>
            <p:ph type="dt" sz="half" idx="10"/>
          </p:nvPr>
        </p:nvSpPr>
        <p:spPr/>
        <p:txBody>
          <a:bodyPr/>
          <a:lstStyle/>
          <a:p>
            <a:fld id="{CB96B176-92A7-42DC-8265-9D712BC67CB3}" type="datetimeFigureOut">
              <a:rPr lang="es-ES" smtClean="0"/>
              <a:t>21/07/2025</a:t>
            </a:fld>
            <a:endParaRPr lang="es-ES"/>
          </a:p>
        </p:txBody>
      </p:sp>
      <p:sp>
        <p:nvSpPr>
          <p:cNvPr id="5" name="Marcador de pie de página 4">
            <a:extLst>
              <a:ext uri="{FF2B5EF4-FFF2-40B4-BE49-F238E27FC236}">
                <a16:creationId xmlns:a16="http://schemas.microsoft.com/office/drawing/2014/main" id="{201CD75E-E451-92F1-4C77-7C2698EAD3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CCA29B-23DC-4A44-510E-F01C8BE7775B}"/>
              </a:ext>
            </a:extLst>
          </p:cNvPr>
          <p:cNvSpPr>
            <a:spLocks noGrp="1"/>
          </p:cNvSpPr>
          <p:nvPr>
            <p:ph type="sldNum" sz="quarter" idx="12"/>
          </p:nvPr>
        </p:nvSpPr>
        <p:spPr/>
        <p:txBody>
          <a:bodyPr/>
          <a:lstStyle/>
          <a:p>
            <a:fld id="{2A025559-FA0C-43FB-BEDB-FEF542F1D52B}" type="slidenum">
              <a:rPr lang="es-ES" smtClean="0"/>
              <a:t>‹Nº›</a:t>
            </a:fld>
            <a:endParaRPr lang="es-ES"/>
          </a:p>
        </p:txBody>
      </p:sp>
    </p:spTree>
    <p:extLst>
      <p:ext uri="{BB962C8B-B14F-4D97-AF65-F5344CB8AC3E}">
        <p14:creationId xmlns:p14="http://schemas.microsoft.com/office/powerpoint/2010/main" val="53319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C5EDEC-8700-CE00-BB5D-4BBFCE0CBF0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1FB4816-0955-DAA9-F9F7-694C4FC309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D1B9A8C-F3B4-0F7A-13E8-2BBFF6A79693}"/>
              </a:ext>
            </a:extLst>
          </p:cNvPr>
          <p:cNvSpPr>
            <a:spLocks noGrp="1"/>
          </p:cNvSpPr>
          <p:nvPr>
            <p:ph type="dt" sz="half" idx="10"/>
          </p:nvPr>
        </p:nvSpPr>
        <p:spPr/>
        <p:txBody>
          <a:bodyPr/>
          <a:lstStyle/>
          <a:p>
            <a:fld id="{CB96B176-92A7-42DC-8265-9D712BC67CB3}" type="datetimeFigureOut">
              <a:rPr lang="es-ES" smtClean="0"/>
              <a:t>21/07/2025</a:t>
            </a:fld>
            <a:endParaRPr lang="es-ES"/>
          </a:p>
        </p:txBody>
      </p:sp>
      <p:sp>
        <p:nvSpPr>
          <p:cNvPr id="5" name="Marcador de pie de página 4">
            <a:extLst>
              <a:ext uri="{FF2B5EF4-FFF2-40B4-BE49-F238E27FC236}">
                <a16:creationId xmlns:a16="http://schemas.microsoft.com/office/drawing/2014/main" id="{60E6B1A8-1DA7-2725-1114-A539037AF9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566E3F-0FA8-AEC7-4B92-BE6C3E351F25}"/>
              </a:ext>
            </a:extLst>
          </p:cNvPr>
          <p:cNvSpPr>
            <a:spLocks noGrp="1"/>
          </p:cNvSpPr>
          <p:nvPr>
            <p:ph type="sldNum" sz="quarter" idx="12"/>
          </p:nvPr>
        </p:nvSpPr>
        <p:spPr/>
        <p:txBody>
          <a:bodyPr/>
          <a:lstStyle/>
          <a:p>
            <a:fld id="{2A025559-FA0C-43FB-BEDB-FEF542F1D52B}" type="slidenum">
              <a:rPr lang="es-ES" smtClean="0"/>
              <a:t>‹Nº›</a:t>
            </a:fld>
            <a:endParaRPr lang="es-ES"/>
          </a:p>
        </p:txBody>
      </p:sp>
    </p:spTree>
    <p:extLst>
      <p:ext uri="{BB962C8B-B14F-4D97-AF65-F5344CB8AC3E}">
        <p14:creationId xmlns:p14="http://schemas.microsoft.com/office/powerpoint/2010/main" val="254166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22BB9E-BF36-1644-0904-3402B4D147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DC6B033-33A8-4D15-2C90-218E8763197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548504-7971-1DA3-E8D4-673557D1C5F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FEB630E-27FF-CB3B-1375-186FDEC0CF29}"/>
              </a:ext>
            </a:extLst>
          </p:cNvPr>
          <p:cNvSpPr>
            <a:spLocks noGrp="1"/>
          </p:cNvSpPr>
          <p:nvPr>
            <p:ph type="dt" sz="half" idx="10"/>
          </p:nvPr>
        </p:nvSpPr>
        <p:spPr/>
        <p:txBody>
          <a:bodyPr/>
          <a:lstStyle/>
          <a:p>
            <a:fld id="{CB96B176-92A7-42DC-8265-9D712BC67CB3}" type="datetimeFigureOut">
              <a:rPr lang="es-ES" smtClean="0"/>
              <a:t>21/07/2025</a:t>
            </a:fld>
            <a:endParaRPr lang="es-ES"/>
          </a:p>
        </p:txBody>
      </p:sp>
      <p:sp>
        <p:nvSpPr>
          <p:cNvPr id="6" name="Marcador de pie de página 5">
            <a:extLst>
              <a:ext uri="{FF2B5EF4-FFF2-40B4-BE49-F238E27FC236}">
                <a16:creationId xmlns:a16="http://schemas.microsoft.com/office/drawing/2014/main" id="{690A2882-5999-734B-0996-E756BA8853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D3BE8F-05E8-F435-FF35-B5D831F44DCA}"/>
              </a:ext>
            </a:extLst>
          </p:cNvPr>
          <p:cNvSpPr>
            <a:spLocks noGrp="1"/>
          </p:cNvSpPr>
          <p:nvPr>
            <p:ph type="sldNum" sz="quarter" idx="12"/>
          </p:nvPr>
        </p:nvSpPr>
        <p:spPr/>
        <p:txBody>
          <a:bodyPr/>
          <a:lstStyle/>
          <a:p>
            <a:fld id="{2A025559-FA0C-43FB-BEDB-FEF542F1D52B}" type="slidenum">
              <a:rPr lang="es-ES" smtClean="0"/>
              <a:t>‹Nº›</a:t>
            </a:fld>
            <a:endParaRPr lang="es-ES"/>
          </a:p>
        </p:txBody>
      </p:sp>
    </p:spTree>
    <p:extLst>
      <p:ext uri="{BB962C8B-B14F-4D97-AF65-F5344CB8AC3E}">
        <p14:creationId xmlns:p14="http://schemas.microsoft.com/office/powerpoint/2010/main" val="1257424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1F1359-9D0C-C1D9-F48A-7F6668C9F94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16B2C7-769C-2E4E-1903-E326C006FD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A04F08B-ABA8-5FA6-C41B-6AE3415E042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19524B-0510-E72C-F84F-9AF1EBCDE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1F76783-AC71-EB2D-24AE-F132DB1DA4E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E8D778-BB49-F840-11E6-D8B4293B7DA6}"/>
              </a:ext>
            </a:extLst>
          </p:cNvPr>
          <p:cNvSpPr>
            <a:spLocks noGrp="1"/>
          </p:cNvSpPr>
          <p:nvPr>
            <p:ph type="dt" sz="half" idx="10"/>
          </p:nvPr>
        </p:nvSpPr>
        <p:spPr/>
        <p:txBody>
          <a:bodyPr/>
          <a:lstStyle/>
          <a:p>
            <a:fld id="{CB96B176-92A7-42DC-8265-9D712BC67CB3}" type="datetimeFigureOut">
              <a:rPr lang="es-ES" smtClean="0"/>
              <a:t>21/07/2025</a:t>
            </a:fld>
            <a:endParaRPr lang="es-ES"/>
          </a:p>
        </p:txBody>
      </p:sp>
      <p:sp>
        <p:nvSpPr>
          <p:cNvPr id="8" name="Marcador de pie de página 7">
            <a:extLst>
              <a:ext uri="{FF2B5EF4-FFF2-40B4-BE49-F238E27FC236}">
                <a16:creationId xmlns:a16="http://schemas.microsoft.com/office/drawing/2014/main" id="{07F56DD2-F7B4-D8E4-C96F-E1E608578B9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C8C49E-D5A8-ED87-8863-C1D23DF670E4}"/>
              </a:ext>
            </a:extLst>
          </p:cNvPr>
          <p:cNvSpPr>
            <a:spLocks noGrp="1"/>
          </p:cNvSpPr>
          <p:nvPr>
            <p:ph type="sldNum" sz="quarter" idx="12"/>
          </p:nvPr>
        </p:nvSpPr>
        <p:spPr/>
        <p:txBody>
          <a:bodyPr/>
          <a:lstStyle/>
          <a:p>
            <a:fld id="{2A025559-FA0C-43FB-BEDB-FEF542F1D52B}" type="slidenum">
              <a:rPr lang="es-ES" smtClean="0"/>
              <a:t>‹Nº›</a:t>
            </a:fld>
            <a:endParaRPr lang="es-ES"/>
          </a:p>
        </p:txBody>
      </p:sp>
    </p:spTree>
    <p:extLst>
      <p:ext uri="{BB962C8B-B14F-4D97-AF65-F5344CB8AC3E}">
        <p14:creationId xmlns:p14="http://schemas.microsoft.com/office/powerpoint/2010/main" val="1806522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D2F3F-104F-5BF0-A978-EF4AEAEBF5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A388357-476E-83C9-425B-286C20A65D98}"/>
              </a:ext>
            </a:extLst>
          </p:cNvPr>
          <p:cNvSpPr>
            <a:spLocks noGrp="1"/>
          </p:cNvSpPr>
          <p:nvPr>
            <p:ph type="dt" sz="half" idx="10"/>
          </p:nvPr>
        </p:nvSpPr>
        <p:spPr/>
        <p:txBody>
          <a:bodyPr/>
          <a:lstStyle/>
          <a:p>
            <a:fld id="{CB96B176-92A7-42DC-8265-9D712BC67CB3}" type="datetimeFigureOut">
              <a:rPr lang="es-ES" smtClean="0"/>
              <a:t>21/07/2025</a:t>
            </a:fld>
            <a:endParaRPr lang="es-ES"/>
          </a:p>
        </p:txBody>
      </p:sp>
      <p:sp>
        <p:nvSpPr>
          <p:cNvPr id="4" name="Marcador de pie de página 3">
            <a:extLst>
              <a:ext uri="{FF2B5EF4-FFF2-40B4-BE49-F238E27FC236}">
                <a16:creationId xmlns:a16="http://schemas.microsoft.com/office/drawing/2014/main" id="{67E3F177-FB1A-26B4-A9AF-C79381E16E1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F463565-EEB6-EA56-802F-3440743974A1}"/>
              </a:ext>
            </a:extLst>
          </p:cNvPr>
          <p:cNvSpPr>
            <a:spLocks noGrp="1"/>
          </p:cNvSpPr>
          <p:nvPr>
            <p:ph type="sldNum" sz="quarter" idx="12"/>
          </p:nvPr>
        </p:nvSpPr>
        <p:spPr/>
        <p:txBody>
          <a:bodyPr/>
          <a:lstStyle/>
          <a:p>
            <a:fld id="{2A025559-FA0C-43FB-BEDB-FEF542F1D52B}" type="slidenum">
              <a:rPr lang="es-ES" smtClean="0"/>
              <a:t>‹Nº›</a:t>
            </a:fld>
            <a:endParaRPr lang="es-ES"/>
          </a:p>
        </p:txBody>
      </p:sp>
    </p:spTree>
    <p:extLst>
      <p:ext uri="{BB962C8B-B14F-4D97-AF65-F5344CB8AC3E}">
        <p14:creationId xmlns:p14="http://schemas.microsoft.com/office/powerpoint/2010/main" val="66300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C47ECA4-77E1-8D88-8E0A-542F2BCA6871}"/>
              </a:ext>
            </a:extLst>
          </p:cNvPr>
          <p:cNvSpPr>
            <a:spLocks noGrp="1"/>
          </p:cNvSpPr>
          <p:nvPr>
            <p:ph type="dt" sz="half" idx="10"/>
          </p:nvPr>
        </p:nvSpPr>
        <p:spPr/>
        <p:txBody>
          <a:bodyPr/>
          <a:lstStyle/>
          <a:p>
            <a:fld id="{CB96B176-92A7-42DC-8265-9D712BC67CB3}" type="datetimeFigureOut">
              <a:rPr lang="es-ES" smtClean="0"/>
              <a:t>21/07/2025</a:t>
            </a:fld>
            <a:endParaRPr lang="es-ES"/>
          </a:p>
        </p:txBody>
      </p:sp>
      <p:sp>
        <p:nvSpPr>
          <p:cNvPr id="3" name="Marcador de pie de página 2">
            <a:extLst>
              <a:ext uri="{FF2B5EF4-FFF2-40B4-BE49-F238E27FC236}">
                <a16:creationId xmlns:a16="http://schemas.microsoft.com/office/drawing/2014/main" id="{B5D39377-4AA8-05FD-EB2B-DFE868E73F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5CFD52B-9E5A-0E82-5E60-7A621DFC2B9F}"/>
              </a:ext>
            </a:extLst>
          </p:cNvPr>
          <p:cNvSpPr>
            <a:spLocks noGrp="1"/>
          </p:cNvSpPr>
          <p:nvPr>
            <p:ph type="sldNum" sz="quarter" idx="12"/>
          </p:nvPr>
        </p:nvSpPr>
        <p:spPr/>
        <p:txBody>
          <a:bodyPr/>
          <a:lstStyle/>
          <a:p>
            <a:fld id="{2A025559-FA0C-43FB-BEDB-FEF542F1D52B}" type="slidenum">
              <a:rPr lang="es-ES" smtClean="0"/>
              <a:t>‹Nº›</a:t>
            </a:fld>
            <a:endParaRPr lang="es-ES"/>
          </a:p>
        </p:txBody>
      </p:sp>
    </p:spTree>
    <p:extLst>
      <p:ext uri="{BB962C8B-B14F-4D97-AF65-F5344CB8AC3E}">
        <p14:creationId xmlns:p14="http://schemas.microsoft.com/office/powerpoint/2010/main" val="1775682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684DF-952E-95A2-FE6F-855DEAA3E08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FB9953-8319-6E50-13C6-7F0FC7AC76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F0E9488-EA55-038B-1E37-9047ACB78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6A6B2F8-FAA7-8744-0527-6812D6A0F91F}"/>
              </a:ext>
            </a:extLst>
          </p:cNvPr>
          <p:cNvSpPr>
            <a:spLocks noGrp="1"/>
          </p:cNvSpPr>
          <p:nvPr>
            <p:ph type="dt" sz="half" idx="10"/>
          </p:nvPr>
        </p:nvSpPr>
        <p:spPr/>
        <p:txBody>
          <a:bodyPr/>
          <a:lstStyle/>
          <a:p>
            <a:fld id="{CB96B176-92A7-42DC-8265-9D712BC67CB3}" type="datetimeFigureOut">
              <a:rPr lang="es-ES" smtClean="0"/>
              <a:t>21/07/2025</a:t>
            </a:fld>
            <a:endParaRPr lang="es-ES"/>
          </a:p>
        </p:txBody>
      </p:sp>
      <p:sp>
        <p:nvSpPr>
          <p:cNvPr id="6" name="Marcador de pie de página 5">
            <a:extLst>
              <a:ext uri="{FF2B5EF4-FFF2-40B4-BE49-F238E27FC236}">
                <a16:creationId xmlns:a16="http://schemas.microsoft.com/office/drawing/2014/main" id="{4287072B-B54F-4F04-5DE7-CEF215D4ED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9856BF-C741-A7DA-1217-190017EAD117}"/>
              </a:ext>
            </a:extLst>
          </p:cNvPr>
          <p:cNvSpPr>
            <a:spLocks noGrp="1"/>
          </p:cNvSpPr>
          <p:nvPr>
            <p:ph type="sldNum" sz="quarter" idx="12"/>
          </p:nvPr>
        </p:nvSpPr>
        <p:spPr/>
        <p:txBody>
          <a:bodyPr/>
          <a:lstStyle/>
          <a:p>
            <a:fld id="{2A025559-FA0C-43FB-BEDB-FEF542F1D52B}" type="slidenum">
              <a:rPr lang="es-ES" smtClean="0"/>
              <a:t>‹Nº›</a:t>
            </a:fld>
            <a:endParaRPr lang="es-ES"/>
          </a:p>
        </p:txBody>
      </p:sp>
    </p:spTree>
    <p:extLst>
      <p:ext uri="{BB962C8B-B14F-4D97-AF65-F5344CB8AC3E}">
        <p14:creationId xmlns:p14="http://schemas.microsoft.com/office/powerpoint/2010/main" val="629106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D40D0-B56D-2850-4E01-19B36B98AB4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55678B5-8B96-DF35-2BE0-46D33399C7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C2BBB9-64BF-2CD3-2B86-648C5749B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8A5A5B8-59B5-07EE-89F1-2CCB5F6BCF58}"/>
              </a:ext>
            </a:extLst>
          </p:cNvPr>
          <p:cNvSpPr>
            <a:spLocks noGrp="1"/>
          </p:cNvSpPr>
          <p:nvPr>
            <p:ph type="dt" sz="half" idx="10"/>
          </p:nvPr>
        </p:nvSpPr>
        <p:spPr/>
        <p:txBody>
          <a:bodyPr/>
          <a:lstStyle/>
          <a:p>
            <a:fld id="{CB96B176-92A7-42DC-8265-9D712BC67CB3}" type="datetimeFigureOut">
              <a:rPr lang="es-ES" smtClean="0"/>
              <a:t>21/07/2025</a:t>
            </a:fld>
            <a:endParaRPr lang="es-ES"/>
          </a:p>
        </p:txBody>
      </p:sp>
      <p:sp>
        <p:nvSpPr>
          <p:cNvPr id="6" name="Marcador de pie de página 5">
            <a:extLst>
              <a:ext uri="{FF2B5EF4-FFF2-40B4-BE49-F238E27FC236}">
                <a16:creationId xmlns:a16="http://schemas.microsoft.com/office/drawing/2014/main" id="{5E65C9F9-86C8-5E7A-E60C-92F221A87B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15101B-0512-3D77-EDC5-63D46DAD989D}"/>
              </a:ext>
            </a:extLst>
          </p:cNvPr>
          <p:cNvSpPr>
            <a:spLocks noGrp="1"/>
          </p:cNvSpPr>
          <p:nvPr>
            <p:ph type="sldNum" sz="quarter" idx="12"/>
          </p:nvPr>
        </p:nvSpPr>
        <p:spPr/>
        <p:txBody>
          <a:bodyPr/>
          <a:lstStyle/>
          <a:p>
            <a:fld id="{2A025559-FA0C-43FB-BEDB-FEF542F1D52B}" type="slidenum">
              <a:rPr lang="es-ES" smtClean="0"/>
              <a:t>‹Nº›</a:t>
            </a:fld>
            <a:endParaRPr lang="es-ES"/>
          </a:p>
        </p:txBody>
      </p:sp>
    </p:spTree>
    <p:extLst>
      <p:ext uri="{BB962C8B-B14F-4D97-AF65-F5344CB8AC3E}">
        <p14:creationId xmlns:p14="http://schemas.microsoft.com/office/powerpoint/2010/main" val="4173015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306781-C391-7A2C-9325-6E121BBA4B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1D3BCE7-EE12-405F-F542-42334294E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6AC138-179F-211B-900E-CA0390A09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96B176-92A7-42DC-8265-9D712BC67CB3}" type="datetimeFigureOut">
              <a:rPr lang="es-ES" smtClean="0"/>
              <a:t>21/07/2025</a:t>
            </a:fld>
            <a:endParaRPr lang="es-ES"/>
          </a:p>
        </p:txBody>
      </p:sp>
      <p:sp>
        <p:nvSpPr>
          <p:cNvPr id="5" name="Marcador de pie de página 4">
            <a:extLst>
              <a:ext uri="{FF2B5EF4-FFF2-40B4-BE49-F238E27FC236}">
                <a16:creationId xmlns:a16="http://schemas.microsoft.com/office/drawing/2014/main" id="{A475C583-4F71-6061-0BAD-1C4CE09B78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5C33408-4D01-C271-80C4-EE9A7D853C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025559-FA0C-43FB-BEDB-FEF542F1D52B}" type="slidenum">
              <a:rPr lang="es-ES" smtClean="0"/>
              <a:t>‹Nº›</a:t>
            </a:fld>
            <a:endParaRPr lang="es-ES"/>
          </a:p>
        </p:txBody>
      </p:sp>
      <p:sp>
        <p:nvSpPr>
          <p:cNvPr id="8" name="TextBox 7">
            <a:extLst>
              <a:ext uri="{FF2B5EF4-FFF2-40B4-BE49-F238E27FC236}">
                <a16:creationId xmlns:a16="http://schemas.microsoft.com/office/drawing/2014/main" id="{F141F50F-DF30-D2D3-7273-9598500A54FB}"/>
              </a:ext>
            </a:extLst>
          </p:cNvPr>
          <p:cNvSpPr txBox="1"/>
          <p:nvPr userDrawn="1">
            <p:extLst>
              <p:ext uri="{1162E1C5-73C7-4A58-AE30-91384D911F3F}">
                <p184:classification xmlns:p184="http://schemas.microsoft.com/office/powerpoint/2018/4/main" val="ftr"/>
              </p:ext>
            </p:extLst>
          </p:nvPr>
        </p:nvSpPr>
        <p:spPr>
          <a:xfrm>
            <a:off x="11280775" y="6642100"/>
            <a:ext cx="876300"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 Use Only</a:t>
            </a:r>
          </a:p>
        </p:txBody>
      </p:sp>
    </p:spTree>
    <p:extLst>
      <p:ext uri="{BB962C8B-B14F-4D97-AF65-F5344CB8AC3E}">
        <p14:creationId xmlns:p14="http://schemas.microsoft.com/office/powerpoint/2010/main" val="3897950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hyperlink" Target="https://admi-de-empresas.blogspot.com/2015/10/cc-por-diana-peraza-http1.html" TargetMode="External"/><Relationship Id="rId7" Type="http://schemas.openxmlformats.org/officeDocument/2006/relationships/hyperlink" Target="https://medium.com/licenciatura-en-estadistica-ues/investigaciones-3e8caad50a22" TargetMode="External"/><Relationship Id="rId2" Type="http://schemas.openxmlformats.org/officeDocument/2006/relationships/image" Target="../media/image41.gif"/><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6.png"/><Relationship Id="rId5" Type="http://schemas.openxmlformats.org/officeDocument/2006/relationships/hyperlink" Target="https://barranquilla.eregulations.org/procedure/103/156?l=es" TargetMode="External"/><Relationship Id="rId10" Type="http://schemas.openxmlformats.org/officeDocument/2006/relationships/image" Target="../media/image45.png"/><Relationship Id="rId4" Type="http://schemas.openxmlformats.org/officeDocument/2006/relationships/image" Target="../media/image42.jpg"/><Relationship Id="rId9" Type="http://schemas.openxmlformats.org/officeDocument/2006/relationships/hyperlink" Target="https://maitedarceles.blogspot.com/2014/07/dialogo-pedagogico-y-autonomia.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hyperlink" Target="http://www.311.gob.do/"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311.gob.do/todos-los-servicios/proyecto-prorural/" TargetMode="External"/><Relationship Id="rId3" Type="http://schemas.openxmlformats.org/officeDocument/2006/relationships/image" Target="../media/image53.png"/><Relationship Id="rId7" Type="http://schemas.openxmlformats.org/officeDocument/2006/relationships/hyperlink" Target="https://311.gob.do/todos-los-servicios/sugerencia/" TargetMode="Externa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hyperlink" Target="https://311.gob.do/todos-los-servicios/reclamacion-exigir-el-cumplimiento-de-acuerdos-o-contratos-realizados-con-el-estado/" TargetMode="External"/><Relationship Id="rId5" Type="http://schemas.openxmlformats.org/officeDocument/2006/relationships/hyperlink" Target="https://311.gob.do/todos-los-servicios/queja/" TargetMode="External"/><Relationship Id="rId4" Type="http://schemas.openxmlformats.org/officeDocument/2006/relationships/hyperlink" Target="https://311.gob.do/todos-los-servicios/queja-presentar-tu-desacuerdo-o-inconformidad-con-algun-servicio-prestado/"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flickr.com/photos/70626035@N00/7015880445/" TargetMode="External"/><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hyperlink" Target="https://pixnio.com/nl/landschappen/sunrise/forest-road-silhouet-zonsopgang-boom-hout-landschap-weg-mist-dawn-mist-natuur" TargetMode="Externa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forms/d/16OTbDLs9f90F6pvrO9cjjtSdf2GT9Lh4yOh_CuL2miw/viewform?edit_requested=true&amp;pli=1" TargetMode="External"/><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hyperlink" Target="mailto:comunicaciones@utepdard.gob.do" TargetMode="Externa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hyperlink" Target="https://lineaverde.gob.do/"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hyperlink" Target="https://lineaverde.gob.do/" TargetMode="Externa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s/photo/859472"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hyperlink" Target="https://cronkite.asu.edu/projects/buffett/dr/workers.html" TargetMode="External"/><Relationship Id="rId7" Type="http://schemas.openxmlformats.org/officeDocument/2006/relationships/hyperlink" Target="https://pixabay.com/es/reuni%C3%B3n-hable-entretenimiento-1002800/" TargetMode="Externa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hyperlink" Target="https://www.flickr.com/photos/cifor/36004595533" TargetMode="External"/><Relationship Id="rId4" Type="http://schemas.openxmlformats.org/officeDocument/2006/relationships/image" Target="../media/image22.jpg"/><Relationship Id="rId9" Type="http://schemas.openxmlformats.org/officeDocument/2006/relationships/hyperlink" Target="https://pxhere.com/es/photo/139307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microsoft.com/office/2018/10/relationships/comments" Target="../comments/modernComment_107_62B73B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pixabay.com/es/%C3%A1rboles-verdor-bosques-verdes-21293/"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Luis_Manuel_Medina" TargetMode="External"/><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08_CB1406B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E0B21B41-9856-986B-2B45-74445A0ED3B0}"/>
              </a:ext>
            </a:extLst>
          </p:cNvPr>
          <p:cNvSpPr txBox="1"/>
          <p:nvPr/>
        </p:nvSpPr>
        <p:spPr>
          <a:xfrm>
            <a:off x="4354513" y="841375"/>
            <a:ext cx="3505200" cy="311469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700" b="1" kern="1200" dirty="0" err="1">
                <a:ln w="12700">
                  <a:solidFill>
                    <a:srgbClr val="00B050"/>
                  </a:solidFill>
                  <a:prstDash val="solid"/>
                </a:ln>
                <a:solidFill>
                  <a:schemeClr val="bg1"/>
                </a:solidFill>
                <a:effectLst>
                  <a:outerShdw dist="38100" dir="2640000" algn="bl" rotWithShape="0">
                    <a:schemeClr val="accent1"/>
                  </a:outerShdw>
                </a:effectLst>
                <a:latin typeface="Comic Sans MS" panose="030F0702030302020204" pitchFamily="66" charset="0"/>
                <a:ea typeface="+mj-ea"/>
                <a:cs typeface="+mj-cs"/>
              </a:rPr>
              <a:t>Procedimientos</a:t>
            </a:r>
            <a:r>
              <a:rPr lang="en-US" sz="2700" b="1" kern="1200" dirty="0">
                <a:ln w="12700">
                  <a:solidFill>
                    <a:srgbClr val="00B050"/>
                  </a:solidFill>
                  <a:prstDash val="solid"/>
                </a:ln>
                <a:solidFill>
                  <a:schemeClr val="bg1"/>
                </a:solidFill>
                <a:effectLst>
                  <a:outerShdw dist="38100" dir="2640000" algn="bl" rotWithShape="0">
                    <a:schemeClr val="accent1"/>
                  </a:outerShdw>
                </a:effectLst>
                <a:latin typeface="Comic Sans MS" panose="030F0702030302020204" pitchFamily="66" charset="0"/>
                <a:ea typeface="+mj-ea"/>
                <a:cs typeface="+mj-cs"/>
              </a:rPr>
              <a:t> para </a:t>
            </a:r>
            <a:r>
              <a:rPr lang="en-US" sz="2700" b="1" kern="1200" dirty="0" err="1">
                <a:ln w="12700">
                  <a:solidFill>
                    <a:srgbClr val="00B050"/>
                  </a:solidFill>
                  <a:prstDash val="solid"/>
                </a:ln>
                <a:solidFill>
                  <a:schemeClr val="bg1"/>
                </a:solidFill>
                <a:effectLst>
                  <a:outerShdw dist="38100" dir="2640000" algn="bl" rotWithShape="0">
                    <a:schemeClr val="accent1"/>
                  </a:outerShdw>
                </a:effectLst>
                <a:latin typeface="Comic Sans MS" panose="030F0702030302020204" pitchFamily="66" charset="0"/>
                <a:ea typeface="+mj-ea"/>
                <a:cs typeface="+mj-cs"/>
              </a:rPr>
              <a:t>el</a:t>
            </a:r>
            <a:r>
              <a:rPr lang="en-US" sz="2700" b="1" kern="1200" dirty="0">
                <a:ln w="12700">
                  <a:solidFill>
                    <a:srgbClr val="00B050"/>
                  </a:solidFill>
                  <a:prstDash val="solid"/>
                </a:ln>
                <a:solidFill>
                  <a:schemeClr val="bg1"/>
                </a:solidFill>
                <a:effectLst>
                  <a:outerShdw dist="38100" dir="2640000" algn="bl" rotWithShape="0">
                    <a:schemeClr val="accent1"/>
                  </a:outerShdw>
                </a:effectLst>
                <a:latin typeface="Comic Sans MS" panose="030F0702030302020204" pitchFamily="66" charset="0"/>
                <a:ea typeface="+mj-ea"/>
                <a:cs typeface="+mj-cs"/>
              </a:rPr>
              <a:t> </a:t>
            </a:r>
            <a:r>
              <a:rPr lang="en-US" sz="2700" b="1" kern="1200" dirty="0" err="1">
                <a:ln w="12700">
                  <a:solidFill>
                    <a:srgbClr val="00B050"/>
                  </a:solidFill>
                  <a:prstDash val="solid"/>
                </a:ln>
                <a:solidFill>
                  <a:schemeClr val="bg1"/>
                </a:solidFill>
                <a:effectLst>
                  <a:outerShdw dist="38100" dir="2640000" algn="bl" rotWithShape="0">
                    <a:schemeClr val="accent1"/>
                  </a:outerShdw>
                </a:effectLst>
                <a:latin typeface="Comic Sans MS" panose="030F0702030302020204" pitchFamily="66" charset="0"/>
                <a:ea typeface="+mj-ea"/>
                <a:cs typeface="+mj-cs"/>
              </a:rPr>
              <a:t>uso</a:t>
            </a:r>
            <a:r>
              <a:rPr lang="en-US" sz="2700" b="1" kern="1200" dirty="0">
                <a:ln w="12700">
                  <a:solidFill>
                    <a:srgbClr val="00B050"/>
                  </a:solidFill>
                  <a:prstDash val="solid"/>
                </a:ln>
                <a:solidFill>
                  <a:schemeClr val="bg1"/>
                </a:solidFill>
                <a:effectLst>
                  <a:outerShdw dist="38100" dir="2640000" algn="bl" rotWithShape="0">
                    <a:schemeClr val="accent1"/>
                  </a:outerShdw>
                </a:effectLst>
                <a:latin typeface="Comic Sans MS" panose="030F0702030302020204" pitchFamily="66" charset="0"/>
                <a:ea typeface="+mj-ea"/>
                <a:cs typeface="+mj-cs"/>
              </a:rPr>
              <a:t> del</a:t>
            </a:r>
            <a:r>
              <a:rPr lang="en-US" sz="2700" b="1" dirty="0">
                <a:ln w="12700">
                  <a:solidFill>
                    <a:srgbClr val="00B050"/>
                  </a:solidFill>
                  <a:prstDash val="solid"/>
                </a:ln>
                <a:solidFill>
                  <a:schemeClr val="bg1"/>
                </a:solidFill>
                <a:effectLst>
                  <a:outerShdw dist="38100" dir="2640000" algn="bl" rotWithShape="0">
                    <a:schemeClr val="accent1"/>
                  </a:outerShdw>
                </a:effectLst>
                <a:latin typeface="Comic Sans MS" panose="030F0702030302020204" pitchFamily="66" charset="0"/>
                <a:ea typeface="+mj-ea"/>
                <a:cs typeface="+mj-cs"/>
              </a:rPr>
              <a:t>;</a:t>
            </a:r>
            <a:r>
              <a:rPr lang="en-US" sz="2700" b="1" kern="1200" dirty="0">
                <a:ln w="12700">
                  <a:solidFill>
                    <a:srgbClr val="00B050"/>
                  </a:solidFill>
                  <a:prstDash val="solid"/>
                </a:ln>
                <a:solidFill>
                  <a:schemeClr val="bg1"/>
                </a:solidFill>
                <a:effectLst>
                  <a:outerShdw dist="38100" dir="2640000" algn="bl" rotWithShape="0">
                    <a:schemeClr val="accent1"/>
                  </a:outerShdw>
                </a:effectLst>
                <a:latin typeface="Comic Sans MS" panose="030F0702030302020204" pitchFamily="66" charset="0"/>
                <a:ea typeface="+mj-ea"/>
                <a:cs typeface="+mj-cs"/>
              </a:rPr>
              <a:t> </a:t>
            </a:r>
          </a:p>
          <a:p>
            <a:pPr algn="ctr">
              <a:lnSpc>
                <a:spcPct val="90000"/>
              </a:lnSpc>
              <a:spcBef>
                <a:spcPct val="0"/>
              </a:spcBef>
              <a:spcAft>
                <a:spcPts val="600"/>
              </a:spcAft>
            </a:pPr>
            <a:r>
              <a:rPr lang="en-US" sz="2700" b="1" kern="1200" dirty="0" err="1">
                <a:solidFill>
                  <a:schemeClr val="bg1"/>
                </a:solidFill>
                <a:latin typeface="Comic Sans MS" panose="030F0702030302020204" pitchFamily="66" charset="0"/>
                <a:ea typeface="+mj-ea"/>
                <a:cs typeface="+mj-cs"/>
              </a:rPr>
              <a:t>Mecanismo</a:t>
            </a:r>
            <a:r>
              <a:rPr lang="en-US" sz="2700" b="1" kern="1200" dirty="0">
                <a:solidFill>
                  <a:schemeClr val="bg1"/>
                </a:solidFill>
                <a:latin typeface="Comic Sans MS" panose="030F0702030302020204" pitchFamily="66" charset="0"/>
                <a:ea typeface="+mj-ea"/>
                <a:cs typeface="+mj-cs"/>
              </a:rPr>
              <a:t> de </a:t>
            </a:r>
            <a:r>
              <a:rPr lang="en-US" sz="2700" b="1" kern="1200" dirty="0" err="1">
                <a:solidFill>
                  <a:schemeClr val="bg1"/>
                </a:solidFill>
                <a:latin typeface="Comic Sans MS" panose="030F0702030302020204" pitchFamily="66" charset="0"/>
                <a:ea typeface="+mj-ea"/>
                <a:cs typeface="+mj-cs"/>
              </a:rPr>
              <a:t>Quejas</a:t>
            </a:r>
            <a:r>
              <a:rPr lang="en-US" sz="2700" b="1" kern="1200" dirty="0">
                <a:solidFill>
                  <a:schemeClr val="bg1"/>
                </a:solidFill>
                <a:latin typeface="Comic Sans MS" panose="030F0702030302020204" pitchFamily="66" charset="0"/>
                <a:ea typeface="+mj-ea"/>
                <a:cs typeface="+mj-cs"/>
              </a:rPr>
              <a:t>,</a:t>
            </a:r>
          </a:p>
          <a:p>
            <a:pPr algn="ctr">
              <a:lnSpc>
                <a:spcPct val="90000"/>
              </a:lnSpc>
              <a:spcBef>
                <a:spcPct val="0"/>
              </a:spcBef>
              <a:spcAft>
                <a:spcPts val="600"/>
              </a:spcAft>
            </a:pPr>
            <a:r>
              <a:rPr lang="en-US" sz="2700" b="1" kern="1200" dirty="0" err="1">
                <a:solidFill>
                  <a:schemeClr val="bg1"/>
                </a:solidFill>
                <a:latin typeface="Comic Sans MS" panose="030F0702030302020204" pitchFamily="66" charset="0"/>
                <a:ea typeface="+mj-ea"/>
                <a:cs typeface="+mj-cs"/>
              </a:rPr>
              <a:t>Reclamos</a:t>
            </a:r>
            <a:r>
              <a:rPr lang="en-US" sz="2700" b="1" kern="1200" dirty="0">
                <a:solidFill>
                  <a:schemeClr val="bg1"/>
                </a:solidFill>
                <a:latin typeface="Comic Sans MS" panose="030F0702030302020204" pitchFamily="66" charset="0"/>
                <a:ea typeface="+mj-ea"/>
                <a:cs typeface="+mj-cs"/>
              </a:rPr>
              <a:t> y </a:t>
            </a:r>
          </a:p>
          <a:p>
            <a:pPr algn="ctr">
              <a:lnSpc>
                <a:spcPct val="90000"/>
              </a:lnSpc>
              <a:spcBef>
                <a:spcPct val="0"/>
              </a:spcBef>
              <a:spcAft>
                <a:spcPts val="600"/>
              </a:spcAft>
            </a:pPr>
            <a:r>
              <a:rPr lang="en-US" sz="2700" b="1" kern="1200" dirty="0">
                <a:solidFill>
                  <a:schemeClr val="bg1"/>
                </a:solidFill>
                <a:latin typeface="Comic Sans MS" panose="030F0702030302020204" pitchFamily="66" charset="0"/>
                <a:ea typeface="+mj-ea"/>
                <a:cs typeface="+mj-cs"/>
              </a:rPr>
              <a:t>Manejo de </a:t>
            </a:r>
            <a:r>
              <a:rPr lang="en-US" sz="2700" b="1" kern="1200" dirty="0" err="1">
                <a:solidFill>
                  <a:schemeClr val="bg1"/>
                </a:solidFill>
                <a:latin typeface="Comic Sans MS" panose="030F0702030302020204" pitchFamily="66" charset="0"/>
                <a:ea typeface="+mj-ea"/>
                <a:cs typeface="+mj-cs"/>
              </a:rPr>
              <a:t>Conflictos</a:t>
            </a:r>
            <a:r>
              <a:rPr lang="en-US" sz="2700" b="1" kern="1200" dirty="0">
                <a:solidFill>
                  <a:schemeClr val="bg1"/>
                </a:solidFill>
                <a:latin typeface="Comic Sans MS" panose="030F0702030302020204" pitchFamily="66" charset="0"/>
                <a:ea typeface="+mj-ea"/>
                <a:cs typeface="+mj-cs"/>
              </a:rPr>
              <a:t> (MQRC) </a:t>
            </a:r>
          </a:p>
        </p:txBody>
      </p:sp>
      <p:grpSp>
        <p:nvGrpSpPr>
          <p:cNvPr id="22" name="Group 14">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6" name="Freeform: Shape 15">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Imagen 5">
            <a:extLst>
              <a:ext uri="{FF2B5EF4-FFF2-40B4-BE49-F238E27FC236}">
                <a16:creationId xmlns:a16="http://schemas.microsoft.com/office/drawing/2014/main" id="{A6E803E1-E303-59CC-8ED3-E22010241B2E}"/>
              </a:ext>
            </a:extLst>
          </p:cNvPr>
          <p:cNvPicPr>
            <a:picLocks noChangeAspect="1"/>
          </p:cNvPicPr>
          <p:nvPr/>
        </p:nvPicPr>
        <p:blipFill>
          <a:blip r:embed="rId2"/>
          <a:srcRect r="-1" b="902"/>
          <a:stretch>
            <a:fillRect/>
          </a:stretch>
        </p:blipFill>
        <p:spPr>
          <a:xfrm>
            <a:off x="36964" y="0"/>
            <a:ext cx="3910064" cy="6857998"/>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19" name="Group 18">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20" name="Freeform: Shape 19">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24" name="Freeform: Shape 23">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Imagen 7">
            <a:extLst>
              <a:ext uri="{FF2B5EF4-FFF2-40B4-BE49-F238E27FC236}">
                <a16:creationId xmlns:a16="http://schemas.microsoft.com/office/drawing/2014/main" id="{DD341B62-1D21-535D-512E-F84D83B48A7F}"/>
              </a:ext>
            </a:extLst>
          </p:cNvPr>
          <p:cNvPicPr>
            <a:picLocks noChangeAspect="1"/>
          </p:cNvPicPr>
          <p:nvPr/>
        </p:nvPicPr>
        <p:blipFill>
          <a:blip r:embed="rId4">
            <a:clrChange>
              <a:clrFrom>
                <a:srgbClr val="837C5E"/>
              </a:clrFrom>
              <a:clrTo>
                <a:srgbClr val="837C5E">
                  <a:alpha val="0"/>
                </a:srgbClr>
              </a:clrTo>
            </a:clrChange>
            <a:extLst>
              <a:ext uri="{BEBA8EAE-BF5A-486C-A8C5-ECC9F3942E4B}">
                <a14:imgProps xmlns:a14="http://schemas.microsoft.com/office/drawing/2010/main">
                  <a14:imgLayer r:embed="rId5">
                    <a14:imgEffect>
                      <a14:artisticPastelsSmooth/>
                    </a14:imgEffect>
                  </a14:imgLayer>
                </a14:imgProps>
              </a:ext>
            </a:extLst>
          </a:blip>
          <a:srcRect l="35900" r="26821" b="1"/>
          <a:stretch>
            <a:fillRect/>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27" name="Group 26">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28" name="Freeform: Shape 27">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777280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lobo: flecha hacia abajo 1">
            <a:extLst>
              <a:ext uri="{FF2B5EF4-FFF2-40B4-BE49-F238E27FC236}">
                <a16:creationId xmlns:a16="http://schemas.microsoft.com/office/drawing/2014/main" id="{E6946736-3C51-D934-135C-2F2EAD6597D7}"/>
              </a:ext>
            </a:extLst>
          </p:cNvPr>
          <p:cNvSpPr/>
          <p:nvPr/>
        </p:nvSpPr>
        <p:spPr>
          <a:xfrm>
            <a:off x="520868" y="1319508"/>
            <a:ext cx="1969617" cy="1250072"/>
          </a:xfrm>
          <a:prstGeom prst="downArrowCallo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ltLang="es-ES" b="1" dirty="0">
                <a:solidFill>
                  <a:schemeClr val="bg1"/>
                </a:solidFill>
                <a:latin typeface="Arial" panose="020B0604020202020204" pitchFamily="34" charset="0"/>
              </a:rPr>
              <a:t> Descripción del motivo</a:t>
            </a:r>
            <a:endParaRPr lang="es-ES" dirty="0">
              <a:solidFill>
                <a:schemeClr val="bg1"/>
              </a:solidFill>
            </a:endParaRPr>
          </a:p>
        </p:txBody>
      </p:sp>
      <p:sp>
        <p:nvSpPr>
          <p:cNvPr id="3" name="CuadroTexto 2">
            <a:extLst>
              <a:ext uri="{FF2B5EF4-FFF2-40B4-BE49-F238E27FC236}">
                <a16:creationId xmlns:a16="http://schemas.microsoft.com/office/drawing/2014/main" id="{76B4D596-E76E-7347-AD7D-7DAAD2406272}"/>
              </a:ext>
            </a:extLst>
          </p:cNvPr>
          <p:cNvSpPr txBox="1"/>
          <p:nvPr/>
        </p:nvSpPr>
        <p:spPr>
          <a:xfrm>
            <a:off x="399325" y="546126"/>
            <a:ext cx="11005595" cy="646331"/>
          </a:xfrm>
          <a:prstGeom prst="rect">
            <a:avLst/>
          </a:prstGeom>
          <a:noFill/>
        </p:spPr>
        <p:txBody>
          <a:bodyPr wrap="square" rtlCol="0">
            <a:spAutoFit/>
          </a:bodyPr>
          <a:lstStyle/>
          <a:p>
            <a:pPr lvl="0" eaLnBrk="0" fontAlgn="base" hangingPunct="0">
              <a:spcBef>
                <a:spcPct val="0"/>
              </a:spcBef>
              <a:spcAft>
                <a:spcPct val="0"/>
              </a:spcAft>
            </a:pPr>
            <a:r>
              <a:rPr lang="es-ES" altLang="es-ES" dirty="0">
                <a:latin typeface="Arial" panose="020B0604020202020204" pitchFamily="34" charset="0"/>
              </a:rPr>
              <a:t>Toda queja o reclamo, sin importar el canal por el cual sea presentado, deberá contener los siguientes elementos:</a:t>
            </a:r>
          </a:p>
        </p:txBody>
      </p:sp>
      <p:sp>
        <p:nvSpPr>
          <p:cNvPr id="7" name="CuadroTexto 6">
            <a:extLst>
              <a:ext uri="{FF2B5EF4-FFF2-40B4-BE49-F238E27FC236}">
                <a16:creationId xmlns:a16="http://schemas.microsoft.com/office/drawing/2014/main" id="{DFC92985-9428-69F3-919A-C136C1597AE6}"/>
              </a:ext>
            </a:extLst>
          </p:cNvPr>
          <p:cNvSpPr txBox="1"/>
          <p:nvPr/>
        </p:nvSpPr>
        <p:spPr>
          <a:xfrm>
            <a:off x="416695" y="2569580"/>
            <a:ext cx="2073790" cy="2062103"/>
          </a:xfrm>
          <a:prstGeom prst="rect">
            <a:avLst/>
          </a:prstGeom>
          <a:noFill/>
        </p:spPr>
        <p:txBody>
          <a:bodyPr wrap="square" rtlCol="0">
            <a:spAutoFit/>
          </a:bodyPr>
          <a:lstStyle/>
          <a:p>
            <a:pPr lvl="0" algn="ctr" eaLnBrk="0" fontAlgn="base" hangingPunct="0">
              <a:spcBef>
                <a:spcPct val="0"/>
              </a:spcBef>
              <a:spcAft>
                <a:spcPct val="0"/>
              </a:spcAft>
            </a:pPr>
            <a:r>
              <a:rPr lang="es-ES" altLang="es-ES" sz="1600" dirty="0">
                <a:latin typeface="Arial" panose="020B0604020202020204" pitchFamily="34" charset="0"/>
              </a:rPr>
              <a:t>Exposición precisa de los hechos que fundamentan la queja o reclamo, detallando de la mejor manera posible la situación presentada.</a:t>
            </a:r>
          </a:p>
        </p:txBody>
      </p:sp>
      <p:sp>
        <p:nvSpPr>
          <p:cNvPr id="8" name="Globo: flecha hacia abajo 7">
            <a:extLst>
              <a:ext uri="{FF2B5EF4-FFF2-40B4-BE49-F238E27FC236}">
                <a16:creationId xmlns:a16="http://schemas.microsoft.com/office/drawing/2014/main" id="{DA6C9E4D-EB46-B3BD-C58D-1EEDBA9FB683}"/>
              </a:ext>
            </a:extLst>
          </p:cNvPr>
          <p:cNvSpPr/>
          <p:nvPr/>
        </p:nvSpPr>
        <p:spPr>
          <a:xfrm>
            <a:off x="2766350" y="1319508"/>
            <a:ext cx="1828800" cy="1250072"/>
          </a:xfrm>
          <a:prstGeom prst="downArrowCallou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s-ES" altLang="es-ES" sz="1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Fecha y hora de ocurrencia</a:t>
            </a:r>
            <a:endParaRPr lang="es-ES" dirty="0">
              <a:solidFill>
                <a:schemeClr val="bg1"/>
              </a:solidFill>
            </a:endParaRPr>
          </a:p>
        </p:txBody>
      </p:sp>
      <p:sp>
        <p:nvSpPr>
          <p:cNvPr id="9" name="CuadroTexto 8">
            <a:extLst>
              <a:ext uri="{FF2B5EF4-FFF2-40B4-BE49-F238E27FC236}">
                <a16:creationId xmlns:a16="http://schemas.microsoft.com/office/drawing/2014/main" id="{C5E2A81A-8B99-7423-2C0E-BB11303CFE5E}"/>
              </a:ext>
            </a:extLst>
          </p:cNvPr>
          <p:cNvSpPr txBox="1"/>
          <p:nvPr/>
        </p:nvSpPr>
        <p:spPr>
          <a:xfrm>
            <a:off x="2650596" y="2569580"/>
            <a:ext cx="2014001" cy="1815882"/>
          </a:xfrm>
          <a:prstGeom prst="rect">
            <a:avLst/>
          </a:prstGeom>
          <a:noFill/>
        </p:spPr>
        <p:txBody>
          <a:bodyPr wrap="square" rtlCol="0">
            <a:spAutoFit/>
          </a:bodyPr>
          <a:lstStyle/>
          <a:p>
            <a:pPr lvl="0" algn="ctr" eaLnBrk="0" fontAlgn="base" hangingPunct="0">
              <a:spcBef>
                <a:spcPct val="0"/>
              </a:spcBef>
              <a:spcAft>
                <a:spcPct val="0"/>
              </a:spcAft>
            </a:pPr>
            <a:r>
              <a:rPr lang="es-ES" altLang="es-ES" sz="1600" dirty="0">
                <a:latin typeface="Arial" panose="020B0604020202020204" pitchFamily="34" charset="0"/>
              </a:rPr>
              <a:t>Indicar, en la medida de lo posible, el momento exacto en que sucedieron los hechos (fecha y hora)..</a:t>
            </a:r>
          </a:p>
        </p:txBody>
      </p:sp>
      <p:sp>
        <p:nvSpPr>
          <p:cNvPr id="10" name="Globo: flecha hacia abajo 9">
            <a:extLst>
              <a:ext uri="{FF2B5EF4-FFF2-40B4-BE49-F238E27FC236}">
                <a16:creationId xmlns:a16="http://schemas.microsoft.com/office/drawing/2014/main" id="{B74476A5-A209-35AD-E29A-AC79230B139E}"/>
              </a:ext>
            </a:extLst>
          </p:cNvPr>
          <p:cNvSpPr/>
          <p:nvPr/>
        </p:nvSpPr>
        <p:spPr>
          <a:xfrm>
            <a:off x="4880652" y="1319508"/>
            <a:ext cx="1994710" cy="1250072"/>
          </a:xfrm>
          <a:prstGeom prst="downArrowCallou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ltLang="es-ES" b="1" dirty="0">
                <a:solidFill>
                  <a:schemeClr val="bg1"/>
                </a:solidFill>
                <a:latin typeface="Arial" panose="020B0604020202020204" pitchFamily="34" charset="0"/>
              </a:rPr>
              <a:t>Lugar de los hechos</a:t>
            </a:r>
            <a:endParaRPr lang="es-ES" dirty="0">
              <a:solidFill>
                <a:schemeClr val="bg1"/>
              </a:solidFill>
            </a:endParaRPr>
          </a:p>
        </p:txBody>
      </p:sp>
      <p:sp>
        <p:nvSpPr>
          <p:cNvPr id="11" name="CuadroTexto 10">
            <a:extLst>
              <a:ext uri="{FF2B5EF4-FFF2-40B4-BE49-F238E27FC236}">
                <a16:creationId xmlns:a16="http://schemas.microsoft.com/office/drawing/2014/main" id="{B7D1CB90-2D6E-E8DB-2BE8-E8CA258BE25E}"/>
              </a:ext>
            </a:extLst>
          </p:cNvPr>
          <p:cNvSpPr txBox="1"/>
          <p:nvPr/>
        </p:nvSpPr>
        <p:spPr>
          <a:xfrm>
            <a:off x="4905735" y="2521059"/>
            <a:ext cx="1969626" cy="2308324"/>
          </a:xfrm>
          <a:prstGeom prst="rect">
            <a:avLst/>
          </a:prstGeom>
          <a:noFill/>
        </p:spPr>
        <p:txBody>
          <a:bodyPr wrap="square" rtlCol="0">
            <a:spAutoFit/>
          </a:bodyPr>
          <a:lstStyle/>
          <a:p>
            <a:pPr lvl="0" algn="ctr" eaLnBrk="0" fontAlgn="base" hangingPunct="0">
              <a:spcBef>
                <a:spcPct val="0"/>
              </a:spcBef>
              <a:spcAft>
                <a:spcPct val="0"/>
              </a:spcAft>
            </a:pPr>
            <a:r>
              <a:rPr lang="es-ES" altLang="es-ES" sz="1600" dirty="0">
                <a:latin typeface="Arial" panose="020B0604020202020204" pitchFamily="34" charset="0"/>
              </a:rPr>
              <a:t>Se debe señalar con claridad el lugar donde ocurrieron los hechos, especificando la comunidad, sección o paraje correspondiente.</a:t>
            </a:r>
          </a:p>
        </p:txBody>
      </p:sp>
      <p:sp>
        <p:nvSpPr>
          <p:cNvPr id="12" name="Globo: flecha hacia abajo 11">
            <a:extLst>
              <a:ext uri="{FF2B5EF4-FFF2-40B4-BE49-F238E27FC236}">
                <a16:creationId xmlns:a16="http://schemas.microsoft.com/office/drawing/2014/main" id="{299353D3-1772-38FA-6DEA-DC9AC8936C8D}"/>
              </a:ext>
            </a:extLst>
          </p:cNvPr>
          <p:cNvSpPr/>
          <p:nvPr/>
        </p:nvSpPr>
        <p:spPr>
          <a:xfrm>
            <a:off x="9425650" y="1319508"/>
            <a:ext cx="1994710" cy="1250072"/>
          </a:xfrm>
          <a:prstGeom prst="downArrowCallout">
            <a:avLst/>
          </a:prstGeom>
          <a:solidFill>
            <a:srgbClr val="E7D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ltLang="es-ES" b="1" dirty="0">
                <a:solidFill>
                  <a:schemeClr val="bg1"/>
                </a:solidFill>
                <a:latin typeface="Arial" panose="020B0604020202020204" pitchFamily="34" charset="0"/>
              </a:rPr>
              <a:t>Personas involucradas</a:t>
            </a:r>
            <a:endParaRPr lang="es-ES" dirty="0">
              <a:solidFill>
                <a:schemeClr val="bg1"/>
              </a:solidFill>
            </a:endParaRPr>
          </a:p>
        </p:txBody>
      </p:sp>
      <p:sp>
        <p:nvSpPr>
          <p:cNvPr id="13" name="CuadroTexto 12">
            <a:extLst>
              <a:ext uri="{FF2B5EF4-FFF2-40B4-BE49-F238E27FC236}">
                <a16:creationId xmlns:a16="http://schemas.microsoft.com/office/drawing/2014/main" id="{FC08E537-6D2F-B16F-86C9-AE806525B270}"/>
              </a:ext>
            </a:extLst>
          </p:cNvPr>
          <p:cNvSpPr txBox="1"/>
          <p:nvPr/>
        </p:nvSpPr>
        <p:spPr>
          <a:xfrm>
            <a:off x="7160864" y="2558005"/>
            <a:ext cx="1994710" cy="2308324"/>
          </a:xfrm>
          <a:prstGeom prst="rect">
            <a:avLst/>
          </a:prstGeom>
          <a:noFill/>
        </p:spPr>
        <p:txBody>
          <a:bodyPr wrap="square" rtlCol="0">
            <a:spAutoFit/>
          </a:bodyPr>
          <a:lstStyle/>
          <a:p>
            <a:pPr lvl="0" algn="ctr" eaLnBrk="0" fontAlgn="base" hangingPunct="0">
              <a:spcBef>
                <a:spcPct val="0"/>
              </a:spcBef>
              <a:spcAft>
                <a:spcPct val="0"/>
              </a:spcAft>
            </a:pPr>
            <a:r>
              <a:rPr lang="es-ES" altLang="es-ES" sz="1600" dirty="0">
                <a:latin typeface="Arial" panose="020B0604020202020204" pitchFamily="34" charset="0"/>
              </a:rPr>
              <a:t>En caso de contar con esta información, identificar a las personas que participaron o estuvieron relacionadas con los hechos</a:t>
            </a:r>
          </a:p>
        </p:txBody>
      </p:sp>
      <p:sp>
        <p:nvSpPr>
          <p:cNvPr id="14" name="Globo: flecha hacia abajo 13">
            <a:extLst>
              <a:ext uri="{FF2B5EF4-FFF2-40B4-BE49-F238E27FC236}">
                <a16:creationId xmlns:a16="http://schemas.microsoft.com/office/drawing/2014/main" id="{BC2F223F-E5D3-8935-9309-B5000E645D0C}"/>
              </a:ext>
            </a:extLst>
          </p:cNvPr>
          <p:cNvSpPr/>
          <p:nvPr/>
        </p:nvSpPr>
        <p:spPr>
          <a:xfrm>
            <a:off x="7160867" y="1307933"/>
            <a:ext cx="1994710" cy="1250072"/>
          </a:xfrm>
          <a:prstGeom prst="downArrowCallou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ltLang="es-ES" b="1" dirty="0">
                <a:solidFill>
                  <a:schemeClr val="bg1"/>
                </a:solidFill>
                <a:latin typeface="Arial" panose="020B0604020202020204" pitchFamily="34" charset="0"/>
              </a:rPr>
              <a:t>Personas involucradas</a:t>
            </a:r>
            <a:endParaRPr lang="es-ES" dirty="0">
              <a:solidFill>
                <a:schemeClr val="bg1"/>
              </a:solidFill>
            </a:endParaRPr>
          </a:p>
        </p:txBody>
      </p:sp>
      <p:sp>
        <p:nvSpPr>
          <p:cNvPr id="15" name="CuadroTexto 14">
            <a:extLst>
              <a:ext uri="{FF2B5EF4-FFF2-40B4-BE49-F238E27FC236}">
                <a16:creationId xmlns:a16="http://schemas.microsoft.com/office/drawing/2014/main" id="{56BEFE15-DC68-80E3-BA13-F9A301CDF1B7}"/>
              </a:ext>
            </a:extLst>
          </p:cNvPr>
          <p:cNvSpPr txBox="1"/>
          <p:nvPr/>
        </p:nvSpPr>
        <p:spPr>
          <a:xfrm>
            <a:off x="9441076" y="2569580"/>
            <a:ext cx="1994710" cy="3293209"/>
          </a:xfrm>
          <a:prstGeom prst="rect">
            <a:avLst/>
          </a:prstGeom>
          <a:noFill/>
        </p:spPr>
        <p:txBody>
          <a:bodyPr wrap="square" rtlCol="0">
            <a:spAutoFit/>
          </a:bodyPr>
          <a:lstStyle/>
          <a:p>
            <a:pPr lvl="0" eaLnBrk="0" fontAlgn="base" hangingPunct="0">
              <a:spcBef>
                <a:spcPct val="0"/>
              </a:spcBef>
              <a:spcAft>
                <a:spcPct val="0"/>
              </a:spcAft>
            </a:pPr>
            <a:r>
              <a:rPr lang="es-ES" altLang="es-ES" sz="1600" dirty="0">
                <a:latin typeface="Arial" panose="020B0604020202020204" pitchFamily="34" charset="0"/>
              </a:rPr>
              <a:t>Nombre completo de la persona que presenta el reclamo y al menos un medio de contacto válido (número telefónico, correo electrónico o dirección física) que permita dar seguimiento y ofrecer una respuesta.</a:t>
            </a:r>
          </a:p>
        </p:txBody>
      </p:sp>
      <p:sp>
        <p:nvSpPr>
          <p:cNvPr id="17" name="CuadroTexto 16">
            <a:extLst>
              <a:ext uri="{FF2B5EF4-FFF2-40B4-BE49-F238E27FC236}">
                <a16:creationId xmlns:a16="http://schemas.microsoft.com/office/drawing/2014/main" id="{C63E8605-93E0-8B3E-A533-21F5531AD973}"/>
              </a:ext>
            </a:extLst>
          </p:cNvPr>
          <p:cNvSpPr txBox="1"/>
          <p:nvPr/>
        </p:nvSpPr>
        <p:spPr>
          <a:xfrm>
            <a:off x="633715" y="5281590"/>
            <a:ext cx="6094070" cy="1200329"/>
          </a:xfrm>
          <a:prstGeom prst="rect">
            <a:avLst/>
          </a:prstGeom>
          <a:solidFill>
            <a:schemeClr val="tx2"/>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800" b="1" i="0" u="none" strike="noStrike" cap="none" normalizeH="0" baseline="0" dirty="0">
                <a:ln>
                  <a:noFill/>
                </a:ln>
                <a:solidFill>
                  <a:schemeClr val="bg1"/>
                </a:solidFill>
                <a:effectLst/>
                <a:latin typeface="Arial" panose="020B0604020202020204" pitchFamily="34" charset="0"/>
              </a:rPr>
              <a:t>Nota:</a:t>
            </a:r>
            <a:r>
              <a:rPr kumimoji="0" lang="es-ES" altLang="es-ES" sz="1800" b="0" i="0" u="none" strike="noStrike" cap="none" normalizeH="0" baseline="0" dirty="0">
                <a:ln>
                  <a:noFill/>
                </a:ln>
                <a:solidFill>
                  <a:schemeClr val="bg1"/>
                </a:solidFill>
                <a:effectLst/>
                <a:latin typeface="Arial" panose="020B0604020202020204" pitchFamily="34" charset="0"/>
              </a:rPr>
              <a:t> Las quejas pueden ser presentadas de forma anónima. Sin embargo, los reclamos deben ser nominativos, ya que requieren un proceso de seguimiento y respuesta individualizada.</a:t>
            </a:r>
          </a:p>
        </p:txBody>
      </p:sp>
      <p:sp>
        <p:nvSpPr>
          <p:cNvPr id="18" name="CuadroTexto 17">
            <a:extLst>
              <a:ext uri="{FF2B5EF4-FFF2-40B4-BE49-F238E27FC236}">
                <a16:creationId xmlns:a16="http://schemas.microsoft.com/office/drawing/2014/main" id="{E533BAA3-B781-0107-93CF-2FFFCBA63DA8}"/>
              </a:ext>
            </a:extLst>
          </p:cNvPr>
          <p:cNvSpPr txBox="1"/>
          <p:nvPr/>
        </p:nvSpPr>
        <p:spPr>
          <a:xfrm>
            <a:off x="1331089" y="63378"/>
            <a:ext cx="9606987" cy="461665"/>
          </a:xfrm>
          <a:prstGeom prst="rect">
            <a:avLst/>
          </a:prstGeom>
          <a:solidFill>
            <a:srgbClr val="00B0F0"/>
          </a:solidFill>
        </p:spPr>
        <p:txBody>
          <a:bodyPr wrap="square">
            <a:spAutoFit/>
          </a:bodyPr>
          <a:lstStyle/>
          <a:p>
            <a:pPr algn="ctr"/>
            <a:r>
              <a:rPr lang="es-ES" sz="2400" b="1" dirty="0">
                <a:solidFill>
                  <a:schemeClr val="bg2"/>
                </a:solidFill>
                <a:latin typeface="Comic Sans MS" panose="030F0702030302020204" pitchFamily="66" charset="0"/>
              </a:rPr>
              <a:t>Información requerida para presentar una queja o reclamo</a:t>
            </a:r>
          </a:p>
        </p:txBody>
      </p:sp>
    </p:spTree>
    <p:extLst>
      <p:ext uri="{BB962C8B-B14F-4D97-AF65-F5344CB8AC3E}">
        <p14:creationId xmlns:p14="http://schemas.microsoft.com/office/powerpoint/2010/main" val="2212847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9FA5BDF-91AB-0AD8-F3DE-5210796FC478}"/>
              </a:ext>
            </a:extLst>
          </p:cNvPr>
          <p:cNvSpPr txBox="1"/>
          <p:nvPr/>
        </p:nvSpPr>
        <p:spPr>
          <a:xfrm>
            <a:off x="1331089" y="63378"/>
            <a:ext cx="9606987" cy="461665"/>
          </a:xfrm>
          <a:prstGeom prst="rect">
            <a:avLst/>
          </a:prstGeom>
          <a:solidFill>
            <a:srgbClr val="FF0000"/>
          </a:solidFill>
        </p:spPr>
        <p:txBody>
          <a:bodyPr wrap="square">
            <a:spAutoFit/>
          </a:bodyPr>
          <a:lstStyle/>
          <a:p>
            <a:pPr algn="ctr"/>
            <a:r>
              <a:rPr lang="es-ES" sz="2400" b="1" dirty="0">
                <a:solidFill>
                  <a:schemeClr val="bg2"/>
                </a:solidFill>
                <a:latin typeface="Comic Sans MS" panose="030F0702030302020204" pitchFamily="66" charset="0"/>
              </a:rPr>
              <a:t> </a:t>
            </a:r>
            <a:r>
              <a:rPr lang="es-DO" sz="2400" b="1" dirty="0">
                <a:solidFill>
                  <a:schemeClr val="bg2"/>
                </a:solidFill>
                <a:latin typeface="Comic Sans MS" panose="030F0702030302020204" pitchFamily="66" charset="0"/>
              </a:rPr>
              <a:t>Forma de presentar una queja, reclamo o sugerencia </a:t>
            </a:r>
            <a:endParaRPr lang="es-ES" sz="2400" b="1" dirty="0">
              <a:solidFill>
                <a:schemeClr val="bg2"/>
              </a:solidFill>
              <a:latin typeface="Comic Sans MS" panose="030F0702030302020204" pitchFamily="66" charset="0"/>
            </a:endParaRPr>
          </a:p>
        </p:txBody>
      </p:sp>
      <p:sp>
        <p:nvSpPr>
          <p:cNvPr id="4" name="CuadroTexto 3">
            <a:extLst>
              <a:ext uri="{FF2B5EF4-FFF2-40B4-BE49-F238E27FC236}">
                <a16:creationId xmlns:a16="http://schemas.microsoft.com/office/drawing/2014/main" id="{622EAEDB-D428-0F6A-D18D-067A9269163D}"/>
              </a:ext>
            </a:extLst>
          </p:cNvPr>
          <p:cNvSpPr txBox="1"/>
          <p:nvPr/>
        </p:nvSpPr>
        <p:spPr>
          <a:xfrm>
            <a:off x="453343" y="1277932"/>
            <a:ext cx="3204258" cy="1631216"/>
          </a:xfrm>
          <a:prstGeom prst="rect">
            <a:avLst/>
          </a:prstGeom>
          <a:noFill/>
          <a:ln w="38100">
            <a:noFill/>
          </a:ln>
        </p:spPr>
        <p:txBody>
          <a:bodyPr wrap="square" rtlCol="0">
            <a:spAutoFit/>
          </a:bodyPr>
          <a:lstStyle/>
          <a:p>
            <a:r>
              <a:rPr lang="es-ES" sz="2000" b="1" dirty="0"/>
              <a:t>1. De forma verbal</a:t>
            </a:r>
            <a:r>
              <a:rPr lang="es-ES" sz="2000" dirty="0"/>
              <a:t>: ante un técnico de la Entidad Ejecutora correspondiente, que le orientará según lo establecido.</a:t>
            </a:r>
          </a:p>
        </p:txBody>
      </p:sp>
      <p:sp>
        <p:nvSpPr>
          <p:cNvPr id="5" name="Elipse 4" descr="Mujer con cabello rizado levantando la mano">
            <a:extLst>
              <a:ext uri="{FF2B5EF4-FFF2-40B4-BE49-F238E27FC236}">
                <a16:creationId xmlns:a16="http://schemas.microsoft.com/office/drawing/2014/main" id="{140B8263-F6FD-55B3-C81D-A7CB386B335A}"/>
              </a:ext>
            </a:extLst>
          </p:cNvPr>
          <p:cNvSpPr/>
          <p:nvPr/>
        </p:nvSpPr>
        <p:spPr>
          <a:xfrm>
            <a:off x="3867872" y="1643714"/>
            <a:ext cx="1132394" cy="1090991"/>
          </a:xfrm>
          <a:prstGeom prst="ellipse">
            <a:avLst/>
          </a:prstGeom>
          <a:blipFill dpi="0" rotWithShape="1">
            <a:blip r:embed="rId2">
              <a:extLst>
                <a:ext uri="{96DAC541-7B7A-43D3-8B79-37D633B846F1}">
                  <asvg:svgBlip xmlns:asvg="http://schemas.microsoft.com/office/drawing/2016/SVG/main" r:embed="rId3"/>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descr="Altavoz de teléfono con relleno sólido">
            <a:extLst>
              <a:ext uri="{FF2B5EF4-FFF2-40B4-BE49-F238E27FC236}">
                <a16:creationId xmlns:a16="http://schemas.microsoft.com/office/drawing/2014/main" id="{F2AF72E6-E064-1DF0-427D-856EB1A502D0}"/>
              </a:ext>
            </a:extLst>
          </p:cNvPr>
          <p:cNvSpPr/>
          <p:nvPr/>
        </p:nvSpPr>
        <p:spPr>
          <a:xfrm>
            <a:off x="10029472" y="1517617"/>
            <a:ext cx="1001212" cy="957617"/>
          </a:xfrm>
          <a:prstGeom prst="ellipse">
            <a:avLst/>
          </a:prstGeom>
          <a:blipFill dpi="0" rotWithShape="1">
            <a:blip r:embed="rId4">
              <a:extLst>
                <a:ext uri="{96DAC541-7B7A-43D3-8B79-37D633B846F1}">
                  <asvg:svgBlip xmlns:asvg="http://schemas.microsoft.com/office/drawing/2016/SVG/main" r:embed="rId5"/>
                </a:ext>
              </a:extLst>
            </a:blip>
            <a:srcRect/>
            <a:stretch>
              <a:fillRect/>
            </a:stretch>
          </a:blip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descr="Arquitectura moderna con relleno sólido">
            <a:extLst>
              <a:ext uri="{FF2B5EF4-FFF2-40B4-BE49-F238E27FC236}">
                <a16:creationId xmlns:a16="http://schemas.microsoft.com/office/drawing/2014/main" id="{96880A09-4B41-7885-C35D-8D1720554E62}"/>
              </a:ext>
            </a:extLst>
          </p:cNvPr>
          <p:cNvSpPr/>
          <p:nvPr/>
        </p:nvSpPr>
        <p:spPr>
          <a:xfrm>
            <a:off x="3867873" y="3879997"/>
            <a:ext cx="1132394" cy="1174930"/>
          </a:xfrm>
          <a:prstGeom prst="ellipse">
            <a:avLst/>
          </a:prstGeom>
          <a:blipFill dpi="0" rotWithShape="1">
            <a:blip r:embed="rId6">
              <a:extLst>
                <a:ext uri="{96DAC541-7B7A-43D3-8B79-37D633B846F1}">
                  <asvg:svgBlip xmlns:asvg="http://schemas.microsoft.com/office/drawing/2016/SVG/main" r:embed="rId7"/>
                </a:ext>
              </a:extLst>
            </a:blip>
            <a:srcRect/>
            <a:stretch>
              <a:fillRect/>
            </a:stretch>
          </a:bli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F4095EB8-3485-23B5-C7E5-C8EAFBEB299B}"/>
              </a:ext>
            </a:extLst>
          </p:cNvPr>
          <p:cNvSpPr txBox="1"/>
          <p:nvPr/>
        </p:nvSpPr>
        <p:spPr>
          <a:xfrm>
            <a:off x="453343" y="3423711"/>
            <a:ext cx="3331581" cy="1631216"/>
          </a:xfrm>
          <a:prstGeom prst="rect">
            <a:avLst/>
          </a:prstGeom>
          <a:noFill/>
          <a:ln w="38100">
            <a:noFill/>
          </a:ln>
        </p:spPr>
        <p:txBody>
          <a:bodyPr wrap="square" rtlCol="0">
            <a:spAutoFit/>
          </a:bodyPr>
          <a:lstStyle/>
          <a:p>
            <a:r>
              <a:rPr lang="es-DO" sz="2000" dirty="0"/>
              <a:t>2. De Forma Verbal</a:t>
            </a:r>
          </a:p>
          <a:p>
            <a:r>
              <a:rPr lang="es-DO" sz="2000" dirty="0"/>
              <a:t>Asistiendo a una oficina regional, provincial, municipal, que tenga la Entidad Ejecutora</a:t>
            </a:r>
            <a:endParaRPr lang="es-ES" sz="2000" dirty="0"/>
          </a:p>
        </p:txBody>
      </p:sp>
      <p:sp>
        <p:nvSpPr>
          <p:cNvPr id="9" name="CuadroTexto 8">
            <a:extLst>
              <a:ext uri="{FF2B5EF4-FFF2-40B4-BE49-F238E27FC236}">
                <a16:creationId xmlns:a16="http://schemas.microsoft.com/office/drawing/2014/main" id="{969B8AD9-1A7C-61B5-EF09-C689A5295CDB}"/>
              </a:ext>
            </a:extLst>
          </p:cNvPr>
          <p:cNvSpPr txBox="1"/>
          <p:nvPr/>
        </p:nvSpPr>
        <p:spPr>
          <a:xfrm>
            <a:off x="453343" y="5591640"/>
            <a:ext cx="3331582" cy="707886"/>
          </a:xfrm>
          <a:prstGeom prst="rect">
            <a:avLst/>
          </a:prstGeom>
          <a:noFill/>
          <a:ln w="38100">
            <a:noFill/>
          </a:ln>
        </p:spPr>
        <p:txBody>
          <a:bodyPr wrap="square" rtlCol="0">
            <a:spAutoFit/>
          </a:bodyPr>
          <a:lstStyle/>
          <a:p>
            <a:r>
              <a:rPr lang="es-DO" sz="2000" dirty="0"/>
              <a:t>3. Mediante Correo Electrónico </a:t>
            </a:r>
            <a:endParaRPr lang="es-ES" sz="2000" dirty="0"/>
          </a:p>
        </p:txBody>
      </p:sp>
      <p:sp>
        <p:nvSpPr>
          <p:cNvPr id="10" name="Elipse 9" descr="Correo electrónico contorno">
            <a:extLst>
              <a:ext uri="{FF2B5EF4-FFF2-40B4-BE49-F238E27FC236}">
                <a16:creationId xmlns:a16="http://schemas.microsoft.com/office/drawing/2014/main" id="{7BAB469A-C80A-75C3-D046-0363A8268437}"/>
              </a:ext>
            </a:extLst>
          </p:cNvPr>
          <p:cNvSpPr/>
          <p:nvPr/>
        </p:nvSpPr>
        <p:spPr>
          <a:xfrm>
            <a:off x="3867872" y="5369379"/>
            <a:ext cx="1132394" cy="943798"/>
          </a:xfrm>
          <a:prstGeom prst="ellipse">
            <a:avLst/>
          </a:prstGeom>
          <a:blipFill dpi="0" rotWithShape="1">
            <a:blip r:embed="rId8">
              <a:extLst>
                <a:ext uri="{96DAC541-7B7A-43D3-8B79-37D633B846F1}">
                  <asvg:svgBlip xmlns:asvg="http://schemas.microsoft.com/office/drawing/2016/SVG/main" r:embed="rId9"/>
                </a:ext>
              </a:extLst>
            </a:blip>
            <a:srcRect/>
            <a:stretch>
              <a:fillRect/>
            </a:stretch>
          </a:bli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FB8FE7D1-D673-CC0D-0DDE-A5DED4ED8B9F}"/>
              </a:ext>
            </a:extLst>
          </p:cNvPr>
          <p:cNvSpPr txBox="1"/>
          <p:nvPr/>
        </p:nvSpPr>
        <p:spPr>
          <a:xfrm>
            <a:off x="6161597" y="1844149"/>
            <a:ext cx="3796497" cy="400110"/>
          </a:xfrm>
          <a:prstGeom prst="rect">
            <a:avLst/>
          </a:prstGeom>
          <a:noFill/>
          <a:ln w="38100">
            <a:noFill/>
          </a:ln>
        </p:spPr>
        <p:txBody>
          <a:bodyPr wrap="square" rtlCol="0">
            <a:spAutoFit/>
          </a:bodyPr>
          <a:lstStyle/>
          <a:p>
            <a:r>
              <a:rPr lang="es-DO" sz="2000" dirty="0"/>
              <a:t>4. Llamada Telefónica  </a:t>
            </a:r>
            <a:endParaRPr lang="es-ES" sz="2000" dirty="0"/>
          </a:p>
        </p:txBody>
      </p:sp>
      <p:sp>
        <p:nvSpPr>
          <p:cNvPr id="12" name="CuadroTexto 11">
            <a:extLst>
              <a:ext uri="{FF2B5EF4-FFF2-40B4-BE49-F238E27FC236}">
                <a16:creationId xmlns:a16="http://schemas.microsoft.com/office/drawing/2014/main" id="{DED83187-A862-5128-11F8-8CE81AB85490}"/>
              </a:ext>
            </a:extLst>
          </p:cNvPr>
          <p:cNvSpPr txBox="1"/>
          <p:nvPr/>
        </p:nvSpPr>
        <p:spPr>
          <a:xfrm>
            <a:off x="6124945" y="2996224"/>
            <a:ext cx="3796497" cy="523220"/>
          </a:xfrm>
          <a:prstGeom prst="rect">
            <a:avLst/>
          </a:prstGeom>
          <a:noFill/>
          <a:ln w="38100">
            <a:noFill/>
          </a:ln>
        </p:spPr>
        <p:txBody>
          <a:bodyPr wrap="square" rtlCol="0">
            <a:spAutoFit/>
          </a:bodyPr>
          <a:lstStyle/>
          <a:p>
            <a:r>
              <a:rPr lang="es-DO" sz="2000" dirty="0"/>
              <a:t>5</a:t>
            </a:r>
            <a:r>
              <a:rPr lang="es-DO" sz="2800" dirty="0"/>
              <a:t>. </a:t>
            </a:r>
            <a:r>
              <a:rPr lang="es-DO" sz="2000" dirty="0"/>
              <a:t>Vía</a:t>
            </a:r>
            <a:r>
              <a:rPr lang="es-DO" sz="2800" dirty="0"/>
              <a:t> </a:t>
            </a:r>
            <a:r>
              <a:rPr lang="es-DO" sz="2000" dirty="0"/>
              <a:t>WhatsApp </a:t>
            </a:r>
            <a:endParaRPr lang="es-ES" sz="2000" dirty="0"/>
          </a:p>
        </p:txBody>
      </p:sp>
      <p:sp>
        <p:nvSpPr>
          <p:cNvPr id="13" name="Elipse 12" descr="Auricular con relleno sólido">
            <a:extLst>
              <a:ext uri="{FF2B5EF4-FFF2-40B4-BE49-F238E27FC236}">
                <a16:creationId xmlns:a16="http://schemas.microsoft.com/office/drawing/2014/main" id="{ABF65218-23AB-4671-5CE8-CD33A29C0517}"/>
              </a:ext>
            </a:extLst>
          </p:cNvPr>
          <p:cNvSpPr/>
          <p:nvPr/>
        </p:nvSpPr>
        <p:spPr>
          <a:xfrm>
            <a:off x="10029473" y="2712149"/>
            <a:ext cx="1001212" cy="838074"/>
          </a:xfrm>
          <a:prstGeom prst="ellipse">
            <a:avLst/>
          </a:prstGeom>
          <a:blipFill dpi="0" rotWithShape="1">
            <a:blip r:embed="rId10">
              <a:extLst>
                <a:ext uri="{96DAC541-7B7A-43D3-8B79-37D633B846F1}">
                  <asvg:svgBlip xmlns:asvg="http://schemas.microsoft.com/office/drawing/2016/SVG/main" r:embed="rId11"/>
                </a:ext>
              </a:extLst>
            </a:blip>
            <a:srcRect/>
            <a:stretch>
              <a:fillRect/>
            </a:stretch>
          </a:bli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descr="Internet con relleno sólido">
            <a:extLst>
              <a:ext uri="{FF2B5EF4-FFF2-40B4-BE49-F238E27FC236}">
                <a16:creationId xmlns:a16="http://schemas.microsoft.com/office/drawing/2014/main" id="{51F2B9DD-B7CD-A461-0C65-1FB37B254CFA}"/>
              </a:ext>
            </a:extLst>
          </p:cNvPr>
          <p:cNvSpPr/>
          <p:nvPr/>
        </p:nvSpPr>
        <p:spPr>
          <a:xfrm>
            <a:off x="10029472" y="4144084"/>
            <a:ext cx="1001212" cy="838074"/>
          </a:xfrm>
          <a:prstGeom prst="ellipse">
            <a:avLst/>
          </a:prstGeom>
          <a:blipFill dpi="0" rotWithShape="1">
            <a:blip r:embed="rId12">
              <a:extLst>
                <a:ext uri="{96DAC541-7B7A-43D3-8B79-37D633B846F1}">
                  <asvg:svgBlip xmlns:asvg="http://schemas.microsoft.com/office/drawing/2016/SVG/main" r:embed="rId13"/>
                </a:ext>
              </a:extLst>
            </a:blip>
            <a:srcRect/>
            <a:stretch>
              <a:fillRect/>
            </a:stretch>
          </a:blipFill>
          <a:ln>
            <a:solidFill>
              <a:srgbClr val="93DB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a:extLst>
              <a:ext uri="{FF2B5EF4-FFF2-40B4-BE49-F238E27FC236}">
                <a16:creationId xmlns:a16="http://schemas.microsoft.com/office/drawing/2014/main" id="{4AEAD3D0-66A9-86EF-6170-30BAB3465889}"/>
              </a:ext>
            </a:extLst>
          </p:cNvPr>
          <p:cNvSpPr txBox="1"/>
          <p:nvPr/>
        </p:nvSpPr>
        <p:spPr>
          <a:xfrm>
            <a:off x="6117225" y="4479853"/>
            <a:ext cx="3796497" cy="707886"/>
          </a:xfrm>
          <a:prstGeom prst="rect">
            <a:avLst/>
          </a:prstGeom>
          <a:noFill/>
          <a:ln w="38100">
            <a:noFill/>
          </a:ln>
        </p:spPr>
        <p:txBody>
          <a:bodyPr wrap="square" rtlCol="0">
            <a:spAutoFit/>
          </a:bodyPr>
          <a:lstStyle/>
          <a:p>
            <a:r>
              <a:rPr lang="es-DO" sz="2000" dirty="0"/>
              <a:t>6. Pagina web de la EE correspondiente </a:t>
            </a:r>
            <a:endParaRPr lang="es-ES" sz="2000" dirty="0"/>
          </a:p>
        </p:txBody>
      </p:sp>
      <p:cxnSp>
        <p:nvCxnSpPr>
          <p:cNvPr id="17" name="Conector recto de flecha 16">
            <a:extLst>
              <a:ext uri="{FF2B5EF4-FFF2-40B4-BE49-F238E27FC236}">
                <a16:creationId xmlns:a16="http://schemas.microsoft.com/office/drawing/2014/main" id="{F8AC9B02-386C-9948-A5E8-99F99CA43896}"/>
              </a:ext>
            </a:extLst>
          </p:cNvPr>
          <p:cNvCxnSpPr/>
          <p:nvPr/>
        </p:nvCxnSpPr>
        <p:spPr>
          <a:xfrm>
            <a:off x="5615941" y="1041722"/>
            <a:ext cx="0" cy="5428526"/>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87019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29873455-BF83-04ED-9BBC-38B86AB4D450}"/>
              </a:ext>
            </a:extLst>
          </p:cNvPr>
          <p:cNvSpPr/>
          <p:nvPr/>
        </p:nvSpPr>
        <p:spPr>
          <a:xfrm>
            <a:off x="1812052" y="840540"/>
            <a:ext cx="2176040" cy="125217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Recepción</a:t>
            </a:r>
            <a:br>
              <a:rPr lang="es-ES" sz="1600" b="1" dirty="0">
                <a:solidFill>
                  <a:schemeClr val="tx1"/>
                </a:solidFill>
              </a:rPr>
            </a:br>
            <a:r>
              <a:rPr lang="es-ES" sz="1600" b="1" dirty="0">
                <a:solidFill>
                  <a:schemeClr val="tx1"/>
                </a:solidFill>
              </a:rPr>
              <a:t>Se recibe la queja o reclamo por los canales habilitados.</a:t>
            </a:r>
          </a:p>
        </p:txBody>
      </p:sp>
      <p:sp>
        <p:nvSpPr>
          <p:cNvPr id="5" name="Rectángulo: esquinas redondeadas 4">
            <a:extLst>
              <a:ext uri="{FF2B5EF4-FFF2-40B4-BE49-F238E27FC236}">
                <a16:creationId xmlns:a16="http://schemas.microsoft.com/office/drawing/2014/main" id="{CEDCE388-F1FF-3AEC-E3E8-87DA2D55339B}"/>
              </a:ext>
            </a:extLst>
          </p:cNvPr>
          <p:cNvSpPr/>
          <p:nvPr/>
        </p:nvSpPr>
        <p:spPr>
          <a:xfrm>
            <a:off x="1812050" y="201398"/>
            <a:ext cx="2176039" cy="484032"/>
          </a:xfrm>
          <a:prstGeom prst="roundRect">
            <a:avLst/>
          </a:prstGeom>
          <a:solidFill>
            <a:srgbClr val="FFDF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1. Recepción</a:t>
            </a:r>
            <a:endParaRPr lang="es-ES" dirty="0">
              <a:solidFill>
                <a:schemeClr val="tx1"/>
              </a:solidFill>
            </a:endParaRPr>
          </a:p>
        </p:txBody>
      </p:sp>
      <p:sp>
        <p:nvSpPr>
          <p:cNvPr id="6" name="Rectángulo: esquinas redondeadas 5">
            <a:extLst>
              <a:ext uri="{FF2B5EF4-FFF2-40B4-BE49-F238E27FC236}">
                <a16:creationId xmlns:a16="http://schemas.microsoft.com/office/drawing/2014/main" id="{1401487F-F9AA-7C80-EF16-27B4D72F82CB}"/>
              </a:ext>
            </a:extLst>
          </p:cNvPr>
          <p:cNvSpPr/>
          <p:nvPr/>
        </p:nvSpPr>
        <p:spPr>
          <a:xfrm>
            <a:off x="4221506" y="830890"/>
            <a:ext cx="2176040" cy="1252170"/>
          </a:xfrm>
          <a:prstGeom prst="roundRect">
            <a:avLst/>
          </a:prstGeom>
          <a:solidFill>
            <a:srgbClr val="E7D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b="1" dirty="0">
              <a:solidFill>
                <a:schemeClr val="tx1"/>
              </a:solidFill>
            </a:endParaRPr>
          </a:p>
          <a:p>
            <a:pPr algn="ctr"/>
            <a:r>
              <a:rPr lang="es-ES" sz="1600" b="1" dirty="0">
                <a:solidFill>
                  <a:schemeClr val="tx1"/>
                </a:solidFill>
              </a:rPr>
              <a:t>Se recopilan detalles como el motivo, fecha, lugar y personas involucradas.</a:t>
            </a:r>
          </a:p>
          <a:p>
            <a:pPr algn="ctr">
              <a:buFont typeface="+mj-lt"/>
              <a:buAutoNum type="arabicPeriod"/>
            </a:pPr>
            <a:endParaRPr lang="es-ES" b="1" dirty="0">
              <a:solidFill>
                <a:schemeClr val="tx1"/>
              </a:solidFill>
            </a:endParaRPr>
          </a:p>
        </p:txBody>
      </p:sp>
      <p:sp>
        <p:nvSpPr>
          <p:cNvPr id="7" name="Rectángulo: esquinas redondeadas 6">
            <a:extLst>
              <a:ext uri="{FF2B5EF4-FFF2-40B4-BE49-F238E27FC236}">
                <a16:creationId xmlns:a16="http://schemas.microsoft.com/office/drawing/2014/main" id="{76C4C996-A842-0119-1419-CF54CC184391}"/>
              </a:ext>
            </a:extLst>
          </p:cNvPr>
          <p:cNvSpPr/>
          <p:nvPr/>
        </p:nvSpPr>
        <p:spPr>
          <a:xfrm>
            <a:off x="4221505" y="191748"/>
            <a:ext cx="2176038" cy="484032"/>
          </a:xfrm>
          <a:prstGeom prst="roundRect">
            <a:avLst/>
          </a:prstGeom>
          <a:solidFill>
            <a:srgbClr val="FDF1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2. Información de la queja o reclamo</a:t>
            </a:r>
            <a:endParaRPr lang="es-ES" dirty="0">
              <a:solidFill>
                <a:schemeClr val="tx1"/>
              </a:solidFill>
            </a:endParaRPr>
          </a:p>
        </p:txBody>
      </p:sp>
      <p:sp>
        <p:nvSpPr>
          <p:cNvPr id="8" name="Rectángulo: esquinas redondeadas 7">
            <a:extLst>
              <a:ext uri="{FF2B5EF4-FFF2-40B4-BE49-F238E27FC236}">
                <a16:creationId xmlns:a16="http://schemas.microsoft.com/office/drawing/2014/main" id="{8365B321-3C6D-3A0D-04DB-5AA602F35F96}"/>
              </a:ext>
            </a:extLst>
          </p:cNvPr>
          <p:cNvSpPr/>
          <p:nvPr/>
        </p:nvSpPr>
        <p:spPr>
          <a:xfrm>
            <a:off x="6654120" y="855965"/>
            <a:ext cx="2176040" cy="125217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Font typeface="+mj-lt"/>
              <a:buAutoNum type="arabicPeriod"/>
            </a:pPr>
            <a:endParaRPr lang="es-ES" sz="1600" b="1" dirty="0">
              <a:solidFill>
                <a:schemeClr val="tx1"/>
              </a:solidFill>
            </a:endParaRPr>
          </a:p>
          <a:p>
            <a:pPr algn="ctr"/>
            <a:r>
              <a:rPr lang="es-ES" sz="1600" b="1" dirty="0">
                <a:solidFill>
                  <a:schemeClr val="tx1"/>
                </a:solidFill>
              </a:rPr>
              <a:t>Se formaliza la entrada de la queja en el sistema.</a:t>
            </a:r>
          </a:p>
          <a:p>
            <a:pPr algn="ctr">
              <a:buFont typeface="+mj-lt"/>
              <a:buAutoNum type="arabicPeriod"/>
            </a:pPr>
            <a:endParaRPr lang="es-ES" b="1" dirty="0">
              <a:solidFill>
                <a:schemeClr val="tx1"/>
              </a:solidFill>
            </a:endParaRPr>
          </a:p>
        </p:txBody>
      </p:sp>
      <p:sp>
        <p:nvSpPr>
          <p:cNvPr id="9" name="Rectángulo: esquinas redondeadas 8">
            <a:extLst>
              <a:ext uri="{FF2B5EF4-FFF2-40B4-BE49-F238E27FC236}">
                <a16:creationId xmlns:a16="http://schemas.microsoft.com/office/drawing/2014/main" id="{C09268CF-2485-B784-1A5E-E0E7B16BB8C6}"/>
              </a:ext>
            </a:extLst>
          </p:cNvPr>
          <p:cNvSpPr/>
          <p:nvPr/>
        </p:nvSpPr>
        <p:spPr>
          <a:xfrm>
            <a:off x="6654119" y="216823"/>
            <a:ext cx="2176038" cy="484032"/>
          </a:xfrm>
          <a:prstGeom prst="roundRect">
            <a:avLst/>
          </a:prstGeom>
          <a:solidFill>
            <a:srgbClr val="CFEE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3. Registro de queja</a:t>
            </a:r>
            <a:endParaRPr lang="es-ES" dirty="0">
              <a:solidFill>
                <a:schemeClr val="tx1"/>
              </a:solidFill>
            </a:endParaRPr>
          </a:p>
        </p:txBody>
      </p:sp>
      <p:sp>
        <p:nvSpPr>
          <p:cNvPr id="10" name="Rectángulo: esquinas redondeadas 9">
            <a:extLst>
              <a:ext uri="{FF2B5EF4-FFF2-40B4-BE49-F238E27FC236}">
                <a16:creationId xmlns:a16="http://schemas.microsoft.com/office/drawing/2014/main" id="{D7B0F93E-386A-F8C0-7544-84F3F0AF1D35}"/>
              </a:ext>
            </a:extLst>
          </p:cNvPr>
          <p:cNvSpPr/>
          <p:nvPr/>
        </p:nvSpPr>
        <p:spPr>
          <a:xfrm>
            <a:off x="9075162" y="869465"/>
            <a:ext cx="2176040" cy="1252170"/>
          </a:xfrm>
          <a:prstGeom prst="roundRect">
            <a:avLst/>
          </a:prstGeom>
          <a:solidFill>
            <a:srgbClr val="B4F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Font typeface="+mj-lt"/>
              <a:buAutoNum type="arabicPeriod"/>
            </a:pPr>
            <a:endParaRPr lang="es-ES" sz="1600" b="1" dirty="0">
              <a:solidFill>
                <a:schemeClr val="tx1"/>
              </a:solidFill>
            </a:endParaRPr>
          </a:p>
          <a:p>
            <a:pPr algn="ctr"/>
            <a:r>
              <a:rPr lang="es-ES" sz="1600" b="1" dirty="0">
                <a:solidFill>
                  <a:schemeClr val="tx1"/>
                </a:solidFill>
              </a:rPr>
              <a:t>Se analiza si la queja procede y a qué categoría corresponde.</a:t>
            </a:r>
          </a:p>
          <a:p>
            <a:pPr algn="ctr">
              <a:buFont typeface="+mj-lt"/>
              <a:buAutoNum type="arabicPeriod"/>
            </a:pPr>
            <a:endParaRPr lang="es-ES" b="1" dirty="0">
              <a:solidFill>
                <a:schemeClr val="tx1"/>
              </a:solidFill>
            </a:endParaRPr>
          </a:p>
        </p:txBody>
      </p:sp>
      <p:sp>
        <p:nvSpPr>
          <p:cNvPr id="11" name="Rectángulo: esquinas redondeadas 10">
            <a:extLst>
              <a:ext uri="{FF2B5EF4-FFF2-40B4-BE49-F238E27FC236}">
                <a16:creationId xmlns:a16="http://schemas.microsoft.com/office/drawing/2014/main" id="{ADD0D549-8F80-A208-0FF1-C5A9C6FA075F}"/>
              </a:ext>
            </a:extLst>
          </p:cNvPr>
          <p:cNvSpPr/>
          <p:nvPr/>
        </p:nvSpPr>
        <p:spPr>
          <a:xfrm>
            <a:off x="9075161" y="230323"/>
            <a:ext cx="2176038" cy="484032"/>
          </a:xfrm>
          <a:prstGeom prst="roundRect">
            <a:avLst/>
          </a:prstGeom>
          <a:solidFill>
            <a:srgbClr val="E4F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dirty="0">
              <a:solidFill>
                <a:schemeClr val="tx1"/>
              </a:solidFill>
            </a:endParaRPr>
          </a:p>
          <a:p>
            <a:pPr algn="ctr"/>
            <a:r>
              <a:rPr lang="es-ES" b="1" dirty="0">
                <a:solidFill>
                  <a:schemeClr val="tx1"/>
                </a:solidFill>
              </a:rPr>
              <a:t>4. Evaluación</a:t>
            </a:r>
            <a:br>
              <a:rPr lang="es-ES" b="1" dirty="0">
                <a:solidFill>
                  <a:schemeClr val="tx1"/>
                </a:solidFill>
              </a:rPr>
            </a:br>
            <a:endParaRPr lang="es-ES" b="1" dirty="0">
              <a:solidFill>
                <a:schemeClr val="tx1"/>
              </a:solidFill>
            </a:endParaRPr>
          </a:p>
        </p:txBody>
      </p:sp>
      <p:cxnSp>
        <p:nvCxnSpPr>
          <p:cNvPr id="13" name="Conector recto de flecha 12">
            <a:extLst>
              <a:ext uri="{FF2B5EF4-FFF2-40B4-BE49-F238E27FC236}">
                <a16:creationId xmlns:a16="http://schemas.microsoft.com/office/drawing/2014/main" id="{1C27F314-3923-BE1D-247B-579742B37BCE}"/>
              </a:ext>
            </a:extLst>
          </p:cNvPr>
          <p:cNvCxnSpPr>
            <a:cxnSpLocks/>
            <a:stCxn id="4" idx="3"/>
            <a:endCxn id="6" idx="1"/>
          </p:cNvCxnSpPr>
          <p:nvPr/>
        </p:nvCxnSpPr>
        <p:spPr>
          <a:xfrm flipV="1">
            <a:off x="3988092" y="1456975"/>
            <a:ext cx="233414" cy="96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5" name="Imagen 14">
            <a:extLst>
              <a:ext uri="{FF2B5EF4-FFF2-40B4-BE49-F238E27FC236}">
                <a16:creationId xmlns:a16="http://schemas.microsoft.com/office/drawing/2014/main" id="{0E9B7ACC-B26B-FE00-DDEC-457901943760}"/>
              </a:ext>
            </a:extLst>
          </p:cNvPr>
          <p:cNvPicPr>
            <a:picLocks noChangeAspect="1"/>
          </p:cNvPicPr>
          <p:nvPr/>
        </p:nvPicPr>
        <p:blipFill>
          <a:blip r:embed="rId2"/>
          <a:stretch>
            <a:fillRect/>
          </a:stretch>
        </p:blipFill>
        <p:spPr>
          <a:xfrm>
            <a:off x="6410670" y="1382154"/>
            <a:ext cx="288199" cy="149642"/>
          </a:xfrm>
          <a:prstGeom prst="rect">
            <a:avLst/>
          </a:prstGeom>
        </p:spPr>
      </p:pic>
      <p:cxnSp>
        <p:nvCxnSpPr>
          <p:cNvPr id="17" name="Conector recto de flecha 16">
            <a:extLst>
              <a:ext uri="{FF2B5EF4-FFF2-40B4-BE49-F238E27FC236}">
                <a16:creationId xmlns:a16="http://schemas.microsoft.com/office/drawing/2014/main" id="{EA83E3D3-61C5-80AC-B1D5-AF5789B66F37}"/>
              </a:ext>
            </a:extLst>
          </p:cNvPr>
          <p:cNvCxnSpPr>
            <a:cxnSpLocks/>
          </p:cNvCxnSpPr>
          <p:nvPr/>
        </p:nvCxnSpPr>
        <p:spPr>
          <a:xfrm flipV="1">
            <a:off x="8841733" y="1493417"/>
            <a:ext cx="233415" cy="87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Rectángulo: esquinas redondeadas 28">
            <a:extLst>
              <a:ext uri="{FF2B5EF4-FFF2-40B4-BE49-F238E27FC236}">
                <a16:creationId xmlns:a16="http://schemas.microsoft.com/office/drawing/2014/main" id="{FF7AA536-F861-2CCF-922F-8AAD6522FD61}"/>
              </a:ext>
            </a:extLst>
          </p:cNvPr>
          <p:cNvSpPr/>
          <p:nvPr/>
        </p:nvSpPr>
        <p:spPr>
          <a:xfrm>
            <a:off x="1770864" y="3074790"/>
            <a:ext cx="2176040" cy="1252170"/>
          </a:xfrm>
          <a:prstGeom prst="roundRect">
            <a:avLst/>
          </a:prstGeom>
          <a:solidFill>
            <a:srgbClr val="45B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Recepción</a:t>
            </a:r>
            <a:br>
              <a:rPr lang="es-ES" sz="1600" b="1" dirty="0">
                <a:solidFill>
                  <a:schemeClr val="tx1"/>
                </a:solidFill>
              </a:rPr>
            </a:br>
            <a:r>
              <a:rPr lang="es-ES" sz="1600" b="1" dirty="0">
                <a:solidFill>
                  <a:schemeClr val="tx1"/>
                </a:solidFill>
              </a:rPr>
              <a:t>Se recibe la queja o reclamo por los canales habilitados.</a:t>
            </a:r>
          </a:p>
        </p:txBody>
      </p:sp>
      <p:sp>
        <p:nvSpPr>
          <p:cNvPr id="31" name="Rectángulo: esquinas redondeadas 30">
            <a:extLst>
              <a:ext uri="{FF2B5EF4-FFF2-40B4-BE49-F238E27FC236}">
                <a16:creationId xmlns:a16="http://schemas.microsoft.com/office/drawing/2014/main" id="{C8088B63-4954-91FA-C9A6-0386E825FAAF}"/>
              </a:ext>
            </a:extLst>
          </p:cNvPr>
          <p:cNvSpPr/>
          <p:nvPr/>
        </p:nvSpPr>
        <p:spPr>
          <a:xfrm>
            <a:off x="4173244" y="3074789"/>
            <a:ext cx="2176040" cy="1252170"/>
          </a:xfrm>
          <a:prstGeom prst="roundRect">
            <a:avLst/>
          </a:prstGeom>
          <a:solidFill>
            <a:srgbClr val="79C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a:p>
            <a:pPr algn="ctr"/>
            <a:r>
              <a:rPr lang="en-US" sz="1600" b="1" dirty="0" err="1">
                <a:solidFill>
                  <a:schemeClr val="tx1"/>
                </a:solidFill>
              </a:rPr>
              <a:t>Puede</a:t>
            </a:r>
            <a:r>
              <a:rPr lang="en-US" sz="1600" b="1" dirty="0">
                <a:solidFill>
                  <a:schemeClr val="tx1"/>
                </a:solidFill>
              </a:rPr>
              <a:t> ser :</a:t>
            </a:r>
          </a:p>
          <a:p>
            <a:pPr marL="342900" indent="-342900" algn="ctr">
              <a:buAutoNum type="arabicPeriod"/>
            </a:pPr>
            <a:r>
              <a:rPr lang="en-US" sz="1600" b="1" dirty="0">
                <a:solidFill>
                  <a:schemeClr val="tx1"/>
                </a:solidFill>
              </a:rPr>
              <a:t>Respuesta </a:t>
            </a:r>
            <a:r>
              <a:rPr lang="en-US" sz="1600" b="1" dirty="0" err="1">
                <a:solidFill>
                  <a:schemeClr val="tx1"/>
                </a:solidFill>
              </a:rPr>
              <a:t>Inmediata</a:t>
            </a:r>
            <a:r>
              <a:rPr lang="en-US" sz="1600" b="1" dirty="0">
                <a:solidFill>
                  <a:schemeClr val="tx1"/>
                </a:solidFill>
              </a:rPr>
              <a:t>.</a:t>
            </a:r>
          </a:p>
          <a:p>
            <a:pPr marL="342900" indent="-342900" algn="ctr">
              <a:buAutoNum type="arabicPeriod"/>
            </a:pPr>
            <a:r>
              <a:rPr lang="en-US" sz="1600" b="1" dirty="0">
                <a:solidFill>
                  <a:schemeClr val="tx1"/>
                </a:solidFill>
              </a:rPr>
              <a:t>O No  </a:t>
            </a:r>
            <a:r>
              <a:rPr lang="en-US" sz="1600" b="1" dirty="0" err="1">
                <a:solidFill>
                  <a:schemeClr val="tx1"/>
                </a:solidFill>
              </a:rPr>
              <a:t>Procede</a:t>
            </a:r>
            <a:r>
              <a:rPr lang="en-US" sz="1600" b="1" dirty="0">
                <a:solidFill>
                  <a:schemeClr val="tx1"/>
                </a:solidFill>
              </a:rPr>
              <a:t>  </a:t>
            </a:r>
          </a:p>
          <a:p>
            <a:pPr marL="342900" indent="-342900" algn="ctr">
              <a:buAutoNum type="arabicPeriod"/>
            </a:pPr>
            <a:endParaRPr lang="es-ES" sz="1600" b="1" dirty="0">
              <a:solidFill>
                <a:schemeClr val="tx1"/>
              </a:solidFill>
            </a:endParaRPr>
          </a:p>
        </p:txBody>
      </p:sp>
      <p:sp>
        <p:nvSpPr>
          <p:cNvPr id="32" name="Rectángulo: esquinas redondeadas 31">
            <a:extLst>
              <a:ext uri="{FF2B5EF4-FFF2-40B4-BE49-F238E27FC236}">
                <a16:creationId xmlns:a16="http://schemas.microsoft.com/office/drawing/2014/main" id="{522F127D-5B6F-C06F-B4B1-72EC82058082}"/>
              </a:ext>
            </a:extLst>
          </p:cNvPr>
          <p:cNvSpPr/>
          <p:nvPr/>
        </p:nvSpPr>
        <p:spPr>
          <a:xfrm>
            <a:off x="4179032" y="2418903"/>
            <a:ext cx="2176038" cy="484032"/>
          </a:xfrm>
          <a:prstGeom prst="roundRect">
            <a:avLst/>
          </a:prstGeom>
          <a:solidFill>
            <a:srgbClr val="B6E5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6.Implementar respuesta  </a:t>
            </a:r>
            <a:endParaRPr lang="es-ES" dirty="0">
              <a:solidFill>
                <a:schemeClr val="tx1"/>
              </a:solidFill>
            </a:endParaRPr>
          </a:p>
        </p:txBody>
      </p:sp>
      <p:sp>
        <p:nvSpPr>
          <p:cNvPr id="33" name="Rectángulo: esquinas redondeadas 32">
            <a:extLst>
              <a:ext uri="{FF2B5EF4-FFF2-40B4-BE49-F238E27FC236}">
                <a16:creationId xmlns:a16="http://schemas.microsoft.com/office/drawing/2014/main" id="{19377442-3C87-BDEE-130D-3441922F9C11}"/>
              </a:ext>
            </a:extLst>
          </p:cNvPr>
          <p:cNvSpPr/>
          <p:nvPr/>
        </p:nvSpPr>
        <p:spPr>
          <a:xfrm>
            <a:off x="6612930" y="3074788"/>
            <a:ext cx="2176040" cy="1252170"/>
          </a:xfrm>
          <a:prstGeom prst="roundRect">
            <a:avLst/>
          </a:prstGeom>
          <a:solidFill>
            <a:srgbClr val="95F3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Font typeface="+mj-lt"/>
              <a:buAutoNum type="arabicPeriod"/>
            </a:pPr>
            <a:endParaRPr lang="es-ES" sz="1600" b="1" dirty="0">
              <a:solidFill>
                <a:schemeClr val="tx1"/>
              </a:solidFill>
            </a:endParaRPr>
          </a:p>
          <a:p>
            <a:pPr algn="ctr"/>
            <a:r>
              <a:rPr lang="es-ES" sz="1600" b="1" dirty="0">
                <a:solidFill>
                  <a:schemeClr val="tx1"/>
                </a:solidFill>
              </a:rPr>
              <a:t>Si es necesario, se hace una revisión más profunda del caso.</a:t>
            </a:r>
          </a:p>
          <a:p>
            <a:pPr algn="ctr">
              <a:buFont typeface="+mj-lt"/>
              <a:buAutoNum type="arabicPeriod"/>
            </a:pPr>
            <a:endParaRPr lang="es-ES" b="1" dirty="0">
              <a:solidFill>
                <a:schemeClr val="tx1"/>
              </a:solidFill>
            </a:endParaRPr>
          </a:p>
        </p:txBody>
      </p:sp>
      <p:sp>
        <p:nvSpPr>
          <p:cNvPr id="34" name="Rectángulo: esquinas redondeadas 33">
            <a:extLst>
              <a:ext uri="{FF2B5EF4-FFF2-40B4-BE49-F238E27FC236}">
                <a16:creationId xmlns:a16="http://schemas.microsoft.com/office/drawing/2014/main" id="{5D412373-4A20-01E6-C87E-6677E3413E27}"/>
              </a:ext>
            </a:extLst>
          </p:cNvPr>
          <p:cNvSpPr/>
          <p:nvPr/>
        </p:nvSpPr>
        <p:spPr>
          <a:xfrm>
            <a:off x="6612930" y="2418903"/>
            <a:ext cx="2176038" cy="484032"/>
          </a:xfrm>
          <a:prstGeom prst="roundRect">
            <a:avLst/>
          </a:prstGeom>
          <a:solidFill>
            <a:srgbClr val="D6F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7. Evaluación</a:t>
            </a:r>
            <a:r>
              <a:rPr lang="es-DO" b="1" dirty="0">
                <a:solidFill>
                  <a:schemeClr val="tx1"/>
                </a:solidFill>
              </a:rPr>
              <a:t> adicional</a:t>
            </a:r>
            <a:endParaRPr lang="es-ES" dirty="0">
              <a:solidFill>
                <a:schemeClr val="tx1"/>
              </a:solidFill>
            </a:endParaRPr>
          </a:p>
        </p:txBody>
      </p:sp>
      <p:sp>
        <p:nvSpPr>
          <p:cNvPr id="35" name="Rectángulo: esquinas redondeadas 34">
            <a:extLst>
              <a:ext uri="{FF2B5EF4-FFF2-40B4-BE49-F238E27FC236}">
                <a16:creationId xmlns:a16="http://schemas.microsoft.com/office/drawing/2014/main" id="{62E42F62-278E-EB09-9659-76794DED8A0A}"/>
              </a:ext>
            </a:extLst>
          </p:cNvPr>
          <p:cNvSpPr/>
          <p:nvPr/>
        </p:nvSpPr>
        <p:spPr>
          <a:xfrm>
            <a:off x="9033972" y="3074788"/>
            <a:ext cx="2176040" cy="1252170"/>
          </a:xfrm>
          <a:prstGeom prst="roundRect">
            <a:avLst/>
          </a:prstGeom>
          <a:solidFill>
            <a:srgbClr val="71D6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Font typeface="+mj-lt"/>
              <a:buAutoNum type="arabicPeriod"/>
            </a:pPr>
            <a:endParaRPr lang="es-ES" sz="1600" b="1" dirty="0">
              <a:solidFill>
                <a:schemeClr val="tx1"/>
              </a:solidFill>
            </a:endParaRPr>
          </a:p>
          <a:p>
            <a:pPr algn="ctr"/>
            <a:r>
              <a:rPr lang="es-ES" sz="1600" b="1" dirty="0">
                <a:solidFill>
                  <a:schemeClr val="tx1"/>
                </a:solidFill>
              </a:rPr>
              <a:t>Se prepara y comunica una respuesta oficial.</a:t>
            </a:r>
          </a:p>
          <a:p>
            <a:pPr algn="ctr">
              <a:buFont typeface="+mj-lt"/>
              <a:buAutoNum type="arabicPeriod"/>
            </a:pPr>
            <a:endParaRPr lang="es-ES" b="1" dirty="0">
              <a:solidFill>
                <a:schemeClr val="tx1"/>
              </a:solidFill>
            </a:endParaRPr>
          </a:p>
        </p:txBody>
      </p:sp>
      <p:sp>
        <p:nvSpPr>
          <p:cNvPr id="36" name="Rectángulo: esquinas redondeadas 35">
            <a:extLst>
              <a:ext uri="{FF2B5EF4-FFF2-40B4-BE49-F238E27FC236}">
                <a16:creationId xmlns:a16="http://schemas.microsoft.com/office/drawing/2014/main" id="{C20B325B-3256-4194-FA56-5403F4640B4D}"/>
              </a:ext>
            </a:extLst>
          </p:cNvPr>
          <p:cNvSpPr/>
          <p:nvPr/>
        </p:nvSpPr>
        <p:spPr>
          <a:xfrm>
            <a:off x="9033973" y="2400129"/>
            <a:ext cx="2176038" cy="484032"/>
          </a:xfrm>
          <a:prstGeom prst="roundRect">
            <a:avLst/>
          </a:prstGeom>
          <a:solidFill>
            <a:srgbClr val="B2E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dirty="0">
              <a:solidFill>
                <a:schemeClr val="tx1"/>
              </a:solidFill>
            </a:endParaRPr>
          </a:p>
          <a:p>
            <a:pPr algn="ctr"/>
            <a:r>
              <a:rPr lang="es-ES" b="1" dirty="0">
                <a:solidFill>
                  <a:schemeClr val="tx1"/>
                </a:solidFill>
              </a:rPr>
              <a:t>8. Formalizar respuesta</a:t>
            </a:r>
            <a:br>
              <a:rPr lang="es-ES" b="1" dirty="0">
                <a:solidFill>
                  <a:schemeClr val="tx1"/>
                </a:solidFill>
              </a:rPr>
            </a:br>
            <a:endParaRPr lang="es-ES" b="1" dirty="0">
              <a:solidFill>
                <a:schemeClr val="tx1"/>
              </a:solidFill>
            </a:endParaRPr>
          </a:p>
        </p:txBody>
      </p:sp>
      <p:cxnSp>
        <p:nvCxnSpPr>
          <p:cNvPr id="37" name="Conector recto de flecha 36">
            <a:extLst>
              <a:ext uri="{FF2B5EF4-FFF2-40B4-BE49-F238E27FC236}">
                <a16:creationId xmlns:a16="http://schemas.microsoft.com/office/drawing/2014/main" id="{F59125A5-CA94-CA58-9E1B-37716D4B2394}"/>
              </a:ext>
            </a:extLst>
          </p:cNvPr>
          <p:cNvCxnSpPr>
            <a:cxnSpLocks/>
            <a:stCxn id="29" idx="3"/>
            <a:endCxn id="31" idx="1"/>
          </p:cNvCxnSpPr>
          <p:nvPr/>
        </p:nvCxnSpPr>
        <p:spPr>
          <a:xfrm flipV="1">
            <a:off x="3946904" y="3700874"/>
            <a:ext cx="22634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8" name="Imagen 37">
            <a:extLst>
              <a:ext uri="{FF2B5EF4-FFF2-40B4-BE49-F238E27FC236}">
                <a16:creationId xmlns:a16="http://schemas.microsoft.com/office/drawing/2014/main" id="{1B4E24CD-0C58-AF96-82EE-BC9D87AA8AC6}"/>
              </a:ext>
            </a:extLst>
          </p:cNvPr>
          <p:cNvPicPr>
            <a:picLocks noChangeAspect="1"/>
          </p:cNvPicPr>
          <p:nvPr/>
        </p:nvPicPr>
        <p:blipFill>
          <a:blip r:embed="rId2"/>
          <a:stretch>
            <a:fillRect/>
          </a:stretch>
        </p:blipFill>
        <p:spPr>
          <a:xfrm>
            <a:off x="6369480" y="3708358"/>
            <a:ext cx="288199" cy="149642"/>
          </a:xfrm>
          <a:prstGeom prst="rect">
            <a:avLst/>
          </a:prstGeom>
        </p:spPr>
      </p:pic>
      <p:cxnSp>
        <p:nvCxnSpPr>
          <p:cNvPr id="39" name="Conector recto de flecha 38">
            <a:extLst>
              <a:ext uri="{FF2B5EF4-FFF2-40B4-BE49-F238E27FC236}">
                <a16:creationId xmlns:a16="http://schemas.microsoft.com/office/drawing/2014/main" id="{AE8DAEAD-0EA9-DD5E-189B-E652D6AC0662}"/>
              </a:ext>
            </a:extLst>
          </p:cNvPr>
          <p:cNvCxnSpPr>
            <a:cxnSpLocks/>
          </p:cNvCxnSpPr>
          <p:nvPr/>
        </p:nvCxnSpPr>
        <p:spPr>
          <a:xfrm flipV="1">
            <a:off x="8800543" y="3819621"/>
            <a:ext cx="233415" cy="87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Rectángulo: esquinas redondeadas 39">
            <a:extLst>
              <a:ext uri="{FF2B5EF4-FFF2-40B4-BE49-F238E27FC236}">
                <a16:creationId xmlns:a16="http://schemas.microsoft.com/office/drawing/2014/main" id="{BCD85CFC-0EA1-4AFB-46F1-DCA5A7669896}"/>
              </a:ext>
            </a:extLst>
          </p:cNvPr>
          <p:cNvSpPr/>
          <p:nvPr/>
        </p:nvSpPr>
        <p:spPr>
          <a:xfrm>
            <a:off x="1770864" y="2418903"/>
            <a:ext cx="2176038" cy="484032"/>
          </a:xfrm>
          <a:prstGeom prst="roundRect">
            <a:avLst/>
          </a:prstGeom>
          <a:solidFill>
            <a:srgbClr val="8BD5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5.Reconocimiento inicial</a:t>
            </a:r>
            <a:endParaRPr lang="es-ES" dirty="0">
              <a:solidFill>
                <a:schemeClr val="tx1"/>
              </a:solidFill>
            </a:endParaRPr>
          </a:p>
        </p:txBody>
      </p:sp>
      <p:cxnSp>
        <p:nvCxnSpPr>
          <p:cNvPr id="43" name="Conector: angular 42">
            <a:extLst>
              <a:ext uri="{FF2B5EF4-FFF2-40B4-BE49-F238E27FC236}">
                <a16:creationId xmlns:a16="http://schemas.microsoft.com/office/drawing/2014/main" id="{89A10690-F470-CAE4-CC84-325066C41F80}"/>
              </a:ext>
            </a:extLst>
          </p:cNvPr>
          <p:cNvCxnSpPr>
            <a:stCxn id="10" idx="2"/>
            <a:endCxn id="40" idx="0"/>
          </p:cNvCxnSpPr>
          <p:nvPr/>
        </p:nvCxnSpPr>
        <p:spPr>
          <a:xfrm rot="5400000">
            <a:off x="6362399" y="-1381880"/>
            <a:ext cx="297268" cy="7304299"/>
          </a:xfrm>
          <a:prstGeom prst="bentConnector3">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46" name="Rectángulo: esquinas redondeadas 45">
            <a:extLst>
              <a:ext uri="{FF2B5EF4-FFF2-40B4-BE49-F238E27FC236}">
                <a16:creationId xmlns:a16="http://schemas.microsoft.com/office/drawing/2014/main" id="{9ADA6CEE-6AE1-6849-D270-3AE0951FDC94}"/>
              </a:ext>
            </a:extLst>
          </p:cNvPr>
          <p:cNvSpPr/>
          <p:nvPr/>
        </p:nvSpPr>
        <p:spPr>
          <a:xfrm>
            <a:off x="1863104" y="5284593"/>
            <a:ext cx="2176040" cy="1252170"/>
          </a:xfrm>
          <a:prstGeom prst="roundRect">
            <a:avLst/>
          </a:prstGeom>
          <a:solidFill>
            <a:srgbClr val="0AAD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Se revisa si el denunciante esta conforme con la respuesta  </a:t>
            </a:r>
          </a:p>
        </p:txBody>
      </p:sp>
      <p:sp>
        <p:nvSpPr>
          <p:cNvPr id="47" name="Rectángulo: esquinas redondeadas 46">
            <a:extLst>
              <a:ext uri="{FF2B5EF4-FFF2-40B4-BE49-F238E27FC236}">
                <a16:creationId xmlns:a16="http://schemas.microsoft.com/office/drawing/2014/main" id="{A0A1A74F-7FCF-DB7F-C7DB-0125BE475328}"/>
              </a:ext>
            </a:extLst>
          </p:cNvPr>
          <p:cNvSpPr/>
          <p:nvPr/>
        </p:nvSpPr>
        <p:spPr>
          <a:xfrm>
            <a:off x="4265484" y="5284592"/>
            <a:ext cx="2176040" cy="1252170"/>
          </a:xfrm>
          <a:prstGeom prst="roundRect">
            <a:avLst/>
          </a:prstGeom>
          <a:solidFill>
            <a:srgbClr val="4C8D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Si el  denunciante no acepta la respuesta, puede abrir otra instancia</a:t>
            </a:r>
          </a:p>
        </p:txBody>
      </p:sp>
      <p:sp>
        <p:nvSpPr>
          <p:cNvPr id="48" name="Rectángulo: esquinas redondeadas 47">
            <a:extLst>
              <a:ext uri="{FF2B5EF4-FFF2-40B4-BE49-F238E27FC236}">
                <a16:creationId xmlns:a16="http://schemas.microsoft.com/office/drawing/2014/main" id="{61311AC3-A12C-AD29-D4B1-92B2B04C6B8C}"/>
              </a:ext>
            </a:extLst>
          </p:cNvPr>
          <p:cNvSpPr/>
          <p:nvPr/>
        </p:nvSpPr>
        <p:spPr>
          <a:xfrm>
            <a:off x="4271272" y="4628706"/>
            <a:ext cx="2176038" cy="484032"/>
          </a:xfrm>
          <a:prstGeom prst="roundRect">
            <a:avLst/>
          </a:prstGeom>
          <a:solidFill>
            <a:srgbClr val="ABC9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10. Respuesta no aceptada   </a:t>
            </a:r>
            <a:endParaRPr lang="es-ES" dirty="0">
              <a:solidFill>
                <a:schemeClr val="tx1"/>
              </a:solidFill>
            </a:endParaRPr>
          </a:p>
        </p:txBody>
      </p:sp>
      <p:sp>
        <p:nvSpPr>
          <p:cNvPr id="49" name="Rectángulo: esquinas redondeadas 48">
            <a:extLst>
              <a:ext uri="{FF2B5EF4-FFF2-40B4-BE49-F238E27FC236}">
                <a16:creationId xmlns:a16="http://schemas.microsoft.com/office/drawing/2014/main" id="{B297837F-2DDC-9F05-6AA2-E17AB2AC8041}"/>
              </a:ext>
            </a:extLst>
          </p:cNvPr>
          <p:cNvSpPr/>
          <p:nvPr/>
        </p:nvSpPr>
        <p:spPr>
          <a:xfrm>
            <a:off x="6705170" y="5284591"/>
            <a:ext cx="2176040" cy="1252170"/>
          </a:xfrm>
          <a:prstGeom prst="roundRect">
            <a:avLst/>
          </a:prstGeom>
          <a:solidFill>
            <a:srgbClr val="8C8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Font typeface="+mj-lt"/>
              <a:buAutoNum type="arabicPeriod"/>
            </a:pPr>
            <a:endParaRPr lang="es-ES" sz="1600" b="1" dirty="0">
              <a:solidFill>
                <a:schemeClr val="tx1"/>
              </a:solidFill>
            </a:endParaRPr>
          </a:p>
          <a:p>
            <a:pPr algn="ctr"/>
            <a:r>
              <a:rPr lang="es-ES" sz="1600" b="1" dirty="0">
                <a:solidFill>
                  <a:schemeClr val="tx1"/>
                </a:solidFill>
              </a:rPr>
              <a:t>Aceptada la respuesta  por el demandante, o agotado la instancia de revisión  </a:t>
            </a:r>
          </a:p>
          <a:p>
            <a:pPr algn="ctr">
              <a:buFont typeface="+mj-lt"/>
              <a:buAutoNum type="arabicPeriod"/>
            </a:pPr>
            <a:endParaRPr lang="es-ES" b="1" dirty="0">
              <a:solidFill>
                <a:schemeClr val="tx1"/>
              </a:solidFill>
            </a:endParaRPr>
          </a:p>
        </p:txBody>
      </p:sp>
      <p:sp>
        <p:nvSpPr>
          <p:cNvPr id="50" name="Rectángulo: esquinas redondeadas 49">
            <a:extLst>
              <a:ext uri="{FF2B5EF4-FFF2-40B4-BE49-F238E27FC236}">
                <a16:creationId xmlns:a16="http://schemas.microsoft.com/office/drawing/2014/main" id="{4B92BB85-2070-0CF9-3B89-D11C59492FCA}"/>
              </a:ext>
            </a:extLst>
          </p:cNvPr>
          <p:cNvSpPr/>
          <p:nvPr/>
        </p:nvSpPr>
        <p:spPr>
          <a:xfrm>
            <a:off x="6705170" y="4628706"/>
            <a:ext cx="2176038" cy="484032"/>
          </a:xfrm>
          <a:prstGeom prst="roundRect">
            <a:avLst/>
          </a:prstGeom>
          <a:solidFill>
            <a:srgbClr val="E8E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11. Cierre </a:t>
            </a:r>
            <a:endParaRPr lang="es-ES" dirty="0">
              <a:solidFill>
                <a:schemeClr val="tx1"/>
              </a:solidFill>
            </a:endParaRPr>
          </a:p>
        </p:txBody>
      </p:sp>
      <p:sp>
        <p:nvSpPr>
          <p:cNvPr id="51" name="Rectángulo: esquinas redondeadas 50">
            <a:extLst>
              <a:ext uri="{FF2B5EF4-FFF2-40B4-BE49-F238E27FC236}">
                <a16:creationId xmlns:a16="http://schemas.microsoft.com/office/drawing/2014/main" id="{EC129004-10DF-DD0C-EE09-325986F98783}"/>
              </a:ext>
            </a:extLst>
          </p:cNvPr>
          <p:cNvSpPr/>
          <p:nvPr/>
        </p:nvSpPr>
        <p:spPr>
          <a:xfrm>
            <a:off x="1863104" y="4628706"/>
            <a:ext cx="2176038" cy="484032"/>
          </a:xfrm>
          <a:prstGeom prst="roundRect">
            <a:avLst/>
          </a:prstGeom>
          <a:solidFill>
            <a:srgbClr val="93D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9.Revisión de respuesta </a:t>
            </a:r>
            <a:endParaRPr lang="es-ES" dirty="0">
              <a:solidFill>
                <a:schemeClr val="tx1"/>
              </a:solidFill>
            </a:endParaRPr>
          </a:p>
        </p:txBody>
      </p:sp>
      <p:cxnSp>
        <p:nvCxnSpPr>
          <p:cNvPr id="52" name="Conector: angular 51">
            <a:extLst>
              <a:ext uri="{FF2B5EF4-FFF2-40B4-BE49-F238E27FC236}">
                <a16:creationId xmlns:a16="http://schemas.microsoft.com/office/drawing/2014/main" id="{CCA3BF92-964C-9CBB-2BB4-3F9C4FF43FB7}"/>
              </a:ext>
            </a:extLst>
          </p:cNvPr>
          <p:cNvCxnSpPr>
            <a:endCxn id="51" idx="0"/>
          </p:cNvCxnSpPr>
          <p:nvPr/>
        </p:nvCxnSpPr>
        <p:spPr>
          <a:xfrm rot="10800000" flipV="1">
            <a:off x="2951124" y="4411582"/>
            <a:ext cx="7686951" cy="217123"/>
          </a:xfrm>
          <a:prstGeom prst="bentConnector2">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53" name="CuadroTexto 52">
            <a:extLst>
              <a:ext uri="{FF2B5EF4-FFF2-40B4-BE49-F238E27FC236}">
                <a16:creationId xmlns:a16="http://schemas.microsoft.com/office/drawing/2014/main" id="{5F4548DB-DF21-432E-6AC2-FFF51AA4228E}"/>
              </a:ext>
            </a:extLst>
          </p:cNvPr>
          <p:cNvSpPr txBox="1"/>
          <p:nvPr/>
        </p:nvSpPr>
        <p:spPr>
          <a:xfrm>
            <a:off x="985376" y="230323"/>
            <a:ext cx="553998" cy="6306438"/>
          </a:xfrm>
          <a:prstGeom prst="rect">
            <a:avLst/>
          </a:prstGeom>
          <a:solidFill>
            <a:srgbClr val="92D050"/>
          </a:solidFill>
        </p:spPr>
        <p:txBody>
          <a:bodyPr vert="vert270" wrap="square" rtlCol="0">
            <a:spAutoFit/>
          </a:bodyPr>
          <a:lstStyle/>
          <a:p>
            <a:pPr algn="ctr"/>
            <a:r>
              <a:rPr lang="es-ES" sz="2400" b="1" dirty="0">
                <a:solidFill>
                  <a:schemeClr val="bg1"/>
                </a:solidFill>
              </a:rPr>
              <a:t>Flujo de proceso de atención a las quejas</a:t>
            </a:r>
          </a:p>
        </p:txBody>
      </p:sp>
    </p:spTree>
    <p:extLst>
      <p:ext uri="{BB962C8B-B14F-4D97-AF65-F5344CB8AC3E}">
        <p14:creationId xmlns:p14="http://schemas.microsoft.com/office/powerpoint/2010/main" val="3883803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80A428DF-388B-EE43-C1F3-6857890AFAC2}"/>
              </a:ext>
            </a:extLst>
          </p:cNvPr>
          <p:cNvSpPr txBox="1"/>
          <p:nvPr/>
        </p:nvSpPr>
        <p:spPr>
          <a:xfrm>
            <a:off x="1331089" y="63378"/>
            <a:ext cx="9606987" cy="461665"/>
          </a:xfrm>
          <a:prstGeom prst="rect">
            <a:avLst/>
          </a:prstGeom>
          <a:solidFill>
            <a:srgbClr val="00B0F0"/>
          </a:solidFill>
        </p:spPr>
        <p:txBody>
          <a:bodyPr wrap="square">
            <a:spAutoFit/>
          </a:bodyPr>
          <a:lstStyle/>
          <a:p>
            <a:pPr algn="ctr"/>
            <a:r>
              <a:rPr lang="es-ES" sz="2400" b="1" dirty="0">
                <a:solidFill>
                  <a:schemeClr val="bg2"/>
                </a:solidFill>
                <a:latin typeface="Comic Sans MS" panose="030F0702030302020204" pitchFamily="66" charset="0"/>
              </a:rPr>
              <a:t>Roles y Funciones </a:t>
            </a:r>
          </a:p>
        </p:txBody>
      </p:sp>
      <p:sp>
        <p:nvSpPr>
          <p:cNvPr id="18" name="CuadroTexto 17">
            <a:extLst>
              <a:ext uri="{FF2B5EF4-FFF2-40B4-BE49-F238E27FC236}">
                <a16:creationId xmlns:a16="http://schemas.microsoft.com/office/drawing/2014/main" id="{C494E23C-5AA2-7398-DEE3-0FF6BE0B184F}"/>
              </a:ext>
            </a:extLst>
          </p:cNvPr>
          <p:cNvSpPr txBox="1"/>
          <p:nvPr/>
        </p:nvSpPr>
        <p:spPr>
          <a:xfrm>
            <a:off x="1331089" y="784585"/>
            <a:ext cx="3620949" cy="1938992"/>
          </a:xfrm>
          <a:prstGeom prst="rect">
            <a:avLst/>
          </a:prstGeom>
          <a:noFill/>
          <a:ln w="38100">
            <a:noFill/>
          </a:ln>
        </p:spPr>
        <p:txBody>
          <a:bodyPr wrap="square" rtlCol="0">
            <a:spAutoFit/>
          </a:bodyPr>
          <a:lstStyle/>
          <a:p>
            <a:r>
              <a:rPr lang="es-DO" sz="2000" dirty="0"/>
              <a:t>1. Los sistemas de reclamos reciben la denuncia, reclamo y</a:t>
            </a:r>
            <a:r>
              <a:rPr lang="en-US" sz="2000" dirty="0"/>
              <a:t>/o </a:t>
            </a:r>
            <a:r>
              <a:rPr lang="en-US" sz="2000" dirty="0" err="1"/>
              <a:t>sugerencia</a:t>
            </a:r>
            <a:r>
              <a:rPr lang="en-US" sz="2000" dirty="0"/>
              <a:t>,  </a:t>
            </a:r>
            <a:r>
              <a:rPr lang="en-US" sz="2000" dirty="0" err="1"/>
              <a:t>clasifican</a:t>
            </a:r>
            <a:r>
              <a:rPr lang="en-US" sz="2000" dirty="0"/>
              <a:t>  y </a:t>
            </a:r>
            <a:r>
              <a:rPr lang="en-US" sz="2000" dirty="0" err="1"/>
              <a:t>designan</a:t>
            </a:r>
            <a:r>
              <a:rPr lang="en-US" sz="2000" dirty="0"/>
              <a:t> </a:t>
            </a:r>
            <a:r>
              <a:rPr lang="en-US" sz="2000" dirty="0" err="1"/>
              <a:t>oportunamente</a:t>
            </a:r>
            <a:r>
              <a:rPr lang="en-US" sz="2000" dirty="0"/>
              <a:t> a la persona que </a:t>
            </a:r>
            <a:r>
              <a:rPr lang="en-US" sz="2000" dirty="0" err="1"/>
              <a:t>debe</a:t>
            </a:r>
            <a:r>
              <a:rPr lang="en-US" sz="2000" dirty="0"/>
              <a:t> </a:t>
            </a:r>
            <a:r>
              <a:rPr lang="en-US" sz="2000" dirty="0" err="1"/>
              <a:t>trabajar</a:t>
            </a:r>
            <a:r>
              <a:rPr lang="en-US" sz="2000" dirty="0"/>
              <a:t> lo </a:t>
            </a:r>
            <a:r>
              <a:rPr lang="en-US" sz="2000" dirty="0" err="1"/>
              <a:t>recibido</a:t>
            </a:r>
            <a:r>
              <a:rPr lang="en-US" sz="2000" dirty="0"/>
              <a:t>.</a:t>
            </a:r>
            <a:endParaRPr lang="es-ES" sz="2000" dirty="0"/>
          </a:p>
        </p:txBody>
      </p:sp>
      <p:sp>
        <p:nvSpPr>
          <p:cNvPr id="20" name="Hexágono 19">
            <a:extLst>
              <a:ext uri="{FF2B5EF4-FFF2-40B4-BE49-F238E27FC236}">
                <a16:creationId xmlns:a16="http://schemas.microsoft.com/office/drawing/2014/main" id="{F3E8EDB7-6FFC-C128-197B-6BB8AC724493}"/>
              </a:ext>
            </a:extLst>
          </p:cNvPr>
          <p:cNvSpPr/>
          <p:nvPr/>
        </p:nvSpPr>
        <p:spPr>
          <a:xfrm>
            <a:off x="5324351" y="1163281"/>
            <a:ext cx="1169043" cy="1015663"/>
          </a:xfrm>
          <a:prstGeom prst="hexagon">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id="{A34E5DD2-7EAE-41D8-6B63-198D97FDA328}"/>
              </a:ext>
            </a:extLst>
          </p:cNvPr>
          <p:cNvSpPr txBox="1"/>
          <p:nvPr/>
        </p:nvSpPr>
        <p:spPr>
          <a:xfrm>
            <a:off x="1331088" y="2817183"/>
            <a:ext cx="3620949" cy="1015663"/>
          </a:xfrm>
          <a:prstGeom prst="rect">
            <a:avLst/>
          </a:prstGeom>
          <a:noFill/>
          <a:ln w="38100">
            <a:noFill/>
          </a:ln>
        </p:spPr>
        <p:txBody>
          <a:bodyPr wrap="square" rtlCol="0">
            <a:spAutoFit/>
          </a:bodyPr>
          <a:lstStyle/>
          <a:p>
            <a:r>
              <a:rPr lang="es-DO" sz="2000" dirty="0"/>
              <a:t>2. Este recopila toda la información para la fase de investigación.</a:t>
            </a:r>
            <a:endParaRPr lang="es-ES" sz="2000" dirty="0"/>
          </a:p>
        </p:txBody>
      </p:sp>
      <p:sp>
        <p:nvSpPr>
          <p:cNvPr id="22" name="Hexágono 21">
            <a:extLst>
              <a:ext uri="{FF2B5EF4-FFF2-40B4-BE49-F238E27FC236}">
                <a16:creationId xmlns:a16="http://schemas.microsoft.com/office/drawing/2014/main" id="{FE729612-269C-5684-C0F0-E7DF0D467FD1}"/>
              </a:ext>
            </a:extLst>
          </p:cNvPr>
          <p:cNvSpPr/>
          <p:nvPr/>
        </p:nvSpPr>
        <p:spPr>
          <a:xfrm>
            <a:off x="5324352" y="2458237"/>
            <a:ext cx="1169043" cy="1015663"/>
          </a:xfrm>
          <a:prstGeom prst="hexagon">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CuadroTexto 22">
            <a:extLst>
              <a:ext uri="{FF2B5EF4-FFF2-40B4-BE49-F238E27FC236}">
                <a16:creationId xmlns:a16="http://schemas.microsoft.com/office/drawing/2014/main" id="{6BEAC96E-991A-7759-BECD-9CD5F8031613}"/>
              </a:ext>
            </a:extLst>
          </p:cNvPr>
          <p:cNvSpPr txBox="1"/>
          <p:nvPr/>
        </p:nvSpPr>
        <p:spPr>
          <a:xfrm>
            <a:off x="1331088" y="4045819"/>
            <a:ext cx="3620949" cy="400110"/>
          </a:xfrm>
          <a:prstGeom prst="rect">
            <a:avLst/>
          </a:prstGeom>
          <a:noFill/>
          <a:ln w="38100">
            <a:noFill/>
          </a:ln>
        </p:spPr>
        <p:txBody>
          <a:bodyPr wrap="square" rtlCol="0">
            <a:spAutoFit/>
          </a:bodyPr>
          <a:lstStyle/>
          <a:p>
            <a:r>
              <a:rPr lang="es-DO" sz="2000" dirty="0"/>
              <a:t>3. Prepara la repuesta.</a:t>
            </a:r>
            <a:endParaRPr lang="es-ES" sz="2000" dirty="0"/>
          </a:p>
        </p:txBody>
      </p:sp>
      <p:sp>
        <p:nvSpPr>
          <p:cNvPr id="25" name="Hexágono 24">
            <a:extLst>
              <a:ext uri="{FF2B5EF4-FFF2-40B4-BE49-F238E27FC236}">
                <a16:creationId xmlns:a16="http://schemas.microsoft.com/office/drawing/2014/main" id="{A6AC5DCC-FC45-99FE-7714-58D32A2A29BB}"/>
              </a:ext>
            </a:extLst>
          </p:cNvPr>
          <p:cNvSpPr/>
          <p:nvPr/>
        </p:nvSpPr>
        <p:spPr>
          <a:xfrm>
            <a:off x="5324352" y="3891931"/>
            <a:ext cx="1169043" cy="1015663"/>
          </a:xfrm>
          <a:prstGeom prst="hexagon">
            <a:avLst/>
          </a:prstGeom>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7295A62F-8982-3F7B-BFED-79F6441ACF4A}"/>
              </a:ext>
            </a:extLst>
          </p:cNvPr>
          <p:cNvSpPr txBox="1"/>
          <p:nvPr/>
        </p:nvSpPr>
        <p:spPr>
          <a:xfrm>
            <a:off x="1348703" y="4827922"/>
            <a:ext cx="3620949" cy="1938992"/>
          </a:xfrm>
          <a:prstGeom prst="rect">
            <a:avLst/>
          </a:prstGeom>
          <a:noFill/>
          <a:ln w="38100">
            <a:noFill/>
          </a:ln>
        </p:spPr>
        <p:txBody>
          <a:bodyPr wrap="square" rtlCol="0">
            <a:spAutoFit/>
          </a:bodyPr>
          <a:lstStyle/>
          <a:p>
            <a:r>
              <a:rPr lang="es-ES" sz="2000" dirty="0"/>
              <a:t>4. De acuerdo con la normativa vigente, se podrá requerir el respaldo técnico y jurídico de las instituciones competentes vinculadas, siempre que la situación lo amerite.</a:t>
            </a:r>
          </a:p>
        </p:txBody>
      </p:sp>
      <p:sp>
        <p:nvSpPr>
          <p:cNvPr id="31" name="Hexágono 30">
            <a:extLst>
              <a:ext uri="{FF2B5EF4-FFF2-40B4-BE49-F238E27FC236}">
                <a16:creationId xmlns:a16="http://schemas.microsoft.com/office/drawing/2014/main" id="{20DD3D4C-C289-DFFC-721F-E747B3A472D7}"/>
              </a:ext>
            </a:extLst>
          </p:cNvPr>
          <p:cNvSpPr/>
          <p:nvPr/>
        </p:nvSpPr>
        <p:spPr>
          <a:xfrm>
            <a:off x="5324352" y="5629672"/>
            <a:ext cx="1169043" cy="1015663"/>
          </a:xfrm>
          <a:prstGeom prst="hexagon">
            <a:avLst/>
          </a:prstGeom>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Imagen 36">
            <a:extLst>
              <a:ext uri="{FF2B5EF4-FFF2-40B4-BE49-F238E27FC236}">
                <a16:creationId xmlns:a16="http://schemas.microsoft.com/office/drawing/2014/main" id="{19B9F907-566F-EFA2-7535-E49BAA88BD32}"/>
              </a:ext>
            </a:extLst>
          </p:cNvPr>
          <p:cNvPicPr>
            <a:picLocks noChangeAspect="1"/>
          </p:cNvPicPr>
          <p:nvPr/>
        </p:nvPicPr>
        <p:blipFill>
          <a:blip r:embed="rId10"/>
          <a:srcRect l="51098"/>
          <a:stretch>
            <a:fillRect/>
          </a:stretch>
        </p:blipFill>
        <p:spPr>
          <a:xfrm>
            <a:off x="7222349" y="5184870"/>
            <a:ext cx="4840237" cy="952633"/>
          </a:xfrm>
          <a:prstGeom prst="rect">
            <a:avLst/>
          </a:prstGeom>
        </p:spPr>
      </p:pic>
      <p:pic>
        <p:nvPicPr>
          <p:cNvPr id="38" name="Imagen 37">
            <a:extLst>
              <a:ext uri="{FF2B5EF4-FFF2-40B4-BE49-F238E27FC236}">
                <a16:creationId xmlns:a16="http://schemas.microsoft.com/office/drawing/2014/main" id="{EA5C8BAF-1CF0-14E7-DC0E-BD546F1D50CC}"/>
              </a:ext>
            </a:extLst>
          </p:cNvPr>
          <p:cNvPicPr>
            <a:picLocks noChangeAspect="1"/>
          </p:cNvPicPr>
          <p:nvPr/>
        </p:nvPicPr>
        <p:blipFill>
          <a:blip r:embed="rId10"/>
          <a:srcRect r="50077"/>
          <a:stretch>
            <a:fillRect/>
          </a:stretch>
        </p:blipFill>
        <p:spPr>
          <a:xfrm>
            <a:off x="6865713" y="752435"/>
            <a:ext cx="4941314" cy="952633"/>
          </a:xfrm>
          <a:prstGeom prst="rect">
            <a:avLst/>
          </a:prstGeom>
        </p:spPr>
      </p:pic>
      <p:pic>
        <p:nvPicPr>
          <p:cNvPr id="3" name="Imagen 2">
            <a:extLst>
              <a:ext uri="{FF2B5EF4-FFF2-40B4-BE49-F238E27FC236}">
                <a16:creationId xmlns:a16="http://schemas.microsoft.com/office/drawing/2014/main" id="{86F0AA5B-C147-2A6D-A915-77F10A2A868A}"/>
              </a:ext>
            </a:extLst>
          </p:cNvPr>
          <p:cNvPicPr>
            <a:picLocks noChangeAspect="1"/>
          </p:cNvPicPr>
          <p:nvPr/>
        </p:nvPicPr>
        <p:blipFill>
          <a:blip r:embed="rId11"/>
          <a:stretch>
            <a:fillRect/>
          </a:stretch>
        </p:blipFill>
        <p:spPr>
          <a:xfrm>
            <a:off x="7801287" y="2011235"/>
            <a:ext cx="2676627" cy="27648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7028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echa: hacia la izquierda 6">
            <a:extLst>
              <a:ext uri="{FF2B5EF4-FFF2-40B4-BE49-F238E27FC236}">
                <a16:creationId xmlns:a16="http://schemas.microsoft.com/office/drawing/2014/main" id="{47239E1C-DFBF-47A5-8D26-DAA46930F747}"/>
              </a:ext>
            </a:extLst>
          </p:cNvPr>
          <p:cNvSpPr/>
          <p:nvPr/>
        </p:nvSpPr>
        <p:spPr>
          <a:xfrm>
            <a:off x="3854364" y="2427589"/>
            <a:ext cx="1828798" cy="1320671"/>
          </a:xfrm>
          <a:prstGeom prst="leftArrow">
            <a:avLst/>
          </a:prstGeom>
          <a:solidFill>
            <a:srgbClr val="000000">
              <a:alpha val="5000"/>
            </a:srgbClr>
          </a:solidFill>
          <a:ln w="360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p:pic>
        <p:nvPicPr>
          <p:cNvPr id="3" name="Imagen 2">
            <a:extLst>
              <a:ext uri="{FF2B5EF4-FFF2-40B4-BE49-F238E27FC236}">
                <a16:creationId xmlns:a16="http://schemas.microsoft.com/office/drawing/2014/main" id="{14E2933D-D136-B673-E1B7-366385EB5D60}"/>
              </a:ext>
            </a:extLst>
          </p:cNvPr>
          <p:cNvPicPr>
            <a:picLocks noChangeAspect="1"/>
          </p:cNvPicPr>
          <p:nvPr/>
        </p:nvPicPr>
        <p:blipFill>
          <a:blip r:embed="rId2"/>
          <a:stretch>
            <a:fillRect/>
          </a:stretch>
        </p:blipFill>
        <p:spPr>
          <a:xfrm>
            <a:off x="4595143" y="2800964"/>
            <a:ext cx="1062282" cy="593309"/>
          </a:xfrm>
          <a:prstGeom prst="rect">
            <a:avLst/>
          </a:prstGeom>
        </p:spPr>
      </p:pic>
      <p:sp>
        <p:nvSpPr>
          <p:cNvPr id="4" name="Flecha: hacia la izquierda 3">
            <a:extLst>
              <a:ext uri="{FF2B5EF4-FFF2-40B4-BE49-F238E27FC236}">
                <a16:creationId xmlns:a16="http://schemas.microsoft.com/office/drawing/2014/main" id="{AA2CBF4B-2FE4-CD8B-7B31-6591F1D92722}"/>
              </a:ext>
            </a:extLst>
          </p:cNvPr>
          <p:cNvSpPr/>
          <p:nvPr/>
        </p:nvSpPr>
        <p:spPr>
          <a:xfrm rot="10800000">
            <a:off x="6458672" y="2427589"/>
            <a:ext cx="1736197" cy="1320671"/>
          </a:xfrm>
          <a:prstGeom prst="leftArrow">
            <a:avLst/>
          </a:prstGeom>
          <a:solidFill>
            <a:srgbClr val="000000">
              <a:alpha val="5000"/>
            </a:srgbClr>
          </a:solidFill>
          <a:ln w="360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p:sp>
        <p:nvSpPr>
          <p:cNvPr id="10" name="Flecha: hacia la izquierda 9">
            <a:extLst>
              <a:ext uri="{FF2B5EF4-FFF2-40B4-BE49-F238E27FC236}">
                <a16:creationId xmlns:a16="http://schemas.microsoft.com/office/drawing/2014/main" id="{D3F91456-5E48-0E40-4817-04CB9A216375}"/>
              </a:ext>
            </a:extLst>
          </p:cNvPr>
          <p:cNvSpPr/>
          <p:nvPr/>
        </p:nvSpPr>
        <p:spPr>
          <a:xfrm rot="16200000">
            <a:off x="5162639" y="3683393"/>
            <a:ext cx="1828798" cy="1320671"/>
          </a:xfrm>
          <a:prstGeom prst="leftArrow">
            <a:avLst/>
          </a:prstGeom>
          <a:solidFill>
            <a:srgbClr val="000000">
              <a:alpha val="5000"/>
            </a:srgbClr>
          </a:solidFill>
          <a:ln w="360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p:pic>
        <p:nvPicPr>
          <p:cNvPr id="11" name="Imagen 10">
            <a:extLst>
              <a:ext uri="{FF2B5EF4-FFF2-40B4-BE49-F238E27FC236}">
                <a16:creationId xmlns:a16="http://schemas.microsoft.com/office/drawing/2014/main" id="{CE842237-0A37-20C8-B8FF-406B0E0FDA63}"/>
              </a:ext>
            </a:extLst>
          </p:cNvPr>
          <p:cNvPicPr>
            <a:picLocks noChangeAspect="1"/>
          </p:cNvPicPr>
          <p:nvPr/>
        </p:nvPicPr>
        <p:blipFill>
          <a:blip r:embed="rId3"/>
          <a:stretch>
            <a:fillRect/>
          </a:stretch>
        </p:blipFill>
        <p:spPr>
          <a:xfrm rot="16200000">
            <a:off x="5528539" y="3760798"/>
            <a:ext cx="1096999" cy="587126"/>
          </a:xfrm>
          <a:prstGeom prst="rect">
            <a:avLst/>
          </a:prstGeom>
        </p:spPr>
      </p:pic>
      <p:sp>
        <p:nvSpPr>
          <p:cNvPr id="12" name="CuadroTexto 11">
            <a:extLst>
              <a:ext uri="{FF2B5EF4-FFF2-40B4-BE49-F238E27FC236}">
                <a16:creationId xmlns:a16="http://schemas.microsoft.com/office/drawing/2014/main" id="{02FC0728-F40C-34C3-5590-955268497508}"/>
              </a:ext>
            </a:extLst>
          </p:cNvPr>
          <p:cNvSpPr txBox="1"/>
          <p:nvPr/>
        </p:nvSpPr>
        <p:spPr>
          <a:xfrm>
            <a:off x="1331089" y="63378"/>
            <a:ext cx="9606987" cy="830997"/>
          </a:xfrm>
          <a:prstGeom prst="rect">
            <a:avLst/>
          </a:prstGeom>
          <a:solidFill>
            <a:srgbClr val="FF0000"/>
          </a:solidFill>
        </p:spPr>
        <p:txBody>
          <a:bodyPr wrap="square">
            <a:spAutoFit/>
          </a:bodyPr>
          <a:lstStyle/>
          <a:p>
            <a:pPr algn="ctr"/>
            <a:r>
              <a:rPr lang="es-ES" sz="2400" b="1" dirty="0">
                <a:solidFill>
                  <a:schemeClr val="bg2"/>
                </a:solidFill>
                <a:latin typeface="Comic Sans MS" panose="030F0702030302020204" pitchFamily="66" charset="0"/>
              </a:rPr>
              <a:t> </a:t>
            </a:r>
            <a:r>
              <a:rPr lang="es-DO" sz="2400" b="1" dirty="0">
                <a:solidFill>
                  <a:schemeClr val="bg2"/>
                </a:solidFill>
                <a:latin typeface="Comic Sans MS" panose="030F0702030302020204" pitchFamily="66" charset="0"/>
              </a:rPr>
              <a:t>Sistemas que forman parte del Mecanismos de Quejas, Reclamos y Manejo de Conflictos MQRC</a:t>
            </a:r>
            <a:endParaRPr lang="es-ES" sz="2400" b="1" dirty="0">
              <a:solidFill>
                <a:schemeClr val="bg2"/>
              </a:solidFill>
              <a:latin typeface="Comic Sans MS" panose="030F0702030302020204" pitchFamily="66" charset="0"/>
            </a:endParaRPr>
          </a:p>
        </p:txBody>
      </p:sp>
      <p:sp>
        <p:nvSpPr>
          <p:cNvPr id="13" name="CuadroTexto 12">
            <a:extLst>
              <a:ext uri="{FF2B5EF4-FFF2-40B4-BE49-F238E27FC236}">
                <a16:creationId xmlns:a16="http://schemas.microsoft.com/office/drawing/2014/main" id="{178BA224-CCF2-D9D5-48A3-E0CCFD6B5A1F}"/>
              </a:ext>
            </a:extLst>
          </p:cNvPr>
          <p:cNvSpPr txBox="1"/>
          <p:nvPr/>
        </p:nvSpPr>
        <p:spPr>
          <a:xfrm>
            <a:off x="1331089" y="870038"/>
            <a:ext cx="9606987" cy="1754326"/>
          </a:xfrm>
          <a:prstGeom prst="rect">
            <a:avLst/>
          </a:prstGeom>
          <a:noFill/>
        </p:spPr>
        <p:txBody>
          <a:bodyPr wrap="square" rtlCol="0">
            <a:spAutoFit/>
          </a:bodyPr>
          <a:lstStyle/>
          <a:p>
            <a:pPr algn="ctr"/>
            <a:r>
              <a:rPr lang="es-ES" b="1" dirty="0"/>
              <a:t>El MQRC articula tres sistemas públicos de recepción de reclamos, denuncias y sugerencias, destinados a recoger las inconformidades ciudadanas por acciones u omisiones institucionales, de funcionarios o terceros que impacten: la actividad productiva, el medio ambiente, la comunidad, el núcleo familiar o a las personas individualmente."</a:t>
            </a:r>
            <a:br>
              <a:rPr lang="es-ES" b="1" dirty="0"/>
            </a:br>
            <a:endParaRPr lang="es-ES" b="1" dirty="0">
              <a:latin typeface="Comic Sans MS" panose="030F0702030302020204" pitchFamily="66" charset="0"/>
            </a:endParaRPr>
          </a:p>
        </p:txBody>
      </p:sp>
      <p:sp>
        <p:nvSpPr>
          <p:cNvPr id="15" name="CuadroTexto 14">
            <a:extLst>
              <a:ext uri="{FF2B5EF4-FFF2-40B4-BE49-F238E27FC236}">
                <a16:creationId xmlns:a16="http://schemas.microsoft.com/office/drawing/2014/main" id="{5ACCD623-4F04-80CB-DC14-D1FDDDB911A3}"/>
              </a:ext>
            </a:extLst>
          </p:cNvPr>
          <p:cNvSpPr txBox="1"/>
          <p:nvPr/>
        </p:nvSpPr>
        <p:spPr>
          <a:xfrm>
            <a:off x="4489390" y="2386964"/>
            <a:ext cx="3570785" cy="375552"/>
          </a:xfrm>
          <a:prstGeom prst="rect">
            <a:avLst/>
          </a:prstGeom>
          <a:noFill/>
        </p:spPr>
        <p:txBody>
          <a:bodyPr wrap="square">
            <a:spAutoFit/>
          </a:bodyPr>
          <a:lstStyle/>
          <a:p>
            <a:pPr algn="l">
              <a:lnSpc>
                <a:spcPts val="2143"/>
              </a:lnSpc>
              <a:spcBef>
                <a:spcPts val="1029"/>
              </a:spcBef>
              <a:spcAft>
                <a:spcPts val="1029"/>
              </a:spcAft>
              <a:buNone/>
            </a:pPr>
            <a:r>
              <a:rPr lang="es-ES" sz="2300" b="1" i="0" dirty="0">
                <a:solidFill>
                  <a:srgbClr val="FF0000"/>
                </a:solidFill>
                <a:effectLst/>
                <a:latin typeface="quote-cjk-patch"/>
              </a:rPr>
              <a:t>Estos tres sistemas son:</a:t>
            </a:r>
            <a:endParaRPr lang="es-ES" sz="2300" b="0" i="0" dirty="0">
              <a:solidFill>
                <a:srgbClr val="FF0000"/>
              </a:solidFill>
              <a:effectLst/>
              <a:latin typeface="quote-cjk-patch"/>
            </a:endParaRPr>
          </a:p>
        </p:txBody>
      </p:sp>
      <p:sp>
        <p:nvSpPr>
          <p:cNvPr id="17" name="CuadroTexto 16">
            <a:extLst>
              <a:ext uri="{FF2B5EF4-FFF2-40B4-BE49-F238E27FC236}">
                <a16:creationId xmlns:a16="http://schemas.microsoft.com/office/drawing/2014/main" id="{0E18893F-2DB6-6CAF-9347-2A25406ED676}"/>
              </a:ext>
            </a:extLst>
          </p:cNvPr>
          <p:cNvSpPr txBox="1"/>
          <p:nvPr/>
        </p:nvSpPr>
        <p:spPr>
          <a:xfrm>
            <a:off x="322504" y="2069967"/>
            <a:ext cx="3570785" cy="4752583"/>
          </a:xfrm>
          <a:prstGeom prst="rect">
            <a:avLst/>
          </a:prstGeom>
          <a:noFill/>
        </p:spPr>
        <p:txBody>
          <a:bodyPr wrap="square">
            <a:spAutoFit/>
          </a:bodyPr>
          <a:lstStyle/>
          <a:p>
            <a:pPr algn="l">
              <a:spcBef>
                <a:spcPts val="1029"/>
              </a:spcBef>
              <a:spcAft>
                <a:spcPts val="1029"/>
              </a:spcAft>
            </a:pPr>
            <a:r>
              <a:rPr lang="es-ES" b="1" i="0" dirty="0">
                <a:solidFill>
                  <a:srgbClr val="002060"/>
                </a:solidFill>
                <a:effectLst/>
                <a:latin typeface="quote-cjk-patch"/>
              </a:rPr>
              <a:t>El Sistema 3-1-1 Aunque es un sistema sombrilla del Estado dominicano, para el caso de REDD+ los usan usuarios relacionados con las siguientes Entidades Ejecutoras EE : </a:t>
            </a:r>
            <a:r>
              <a:rPr lang="es-ES" b="1" dirty="0">
                <a:solidFill>
                  <a:srgbClr val="002060"/>
                </a:solidFill>
                <a:latin typeface="quote-cjk-patch"/>
              </a:rPr>
              <a:t>Departamento de Cacao del Ministerio de Agricultura. La Dirección General de Ganadería (DIGEGA), y el Consejo Nacional para la Reglamentación y Fomento de la Industria Lechera (CONALECHE)   </a:t>
            </a:r>
            <a:endParaRPr lang="es-ES" b="1" i="0" dirty="0">
              <a:solidFill>
                <a:srgbClr val="002060"/>
              </a:solidFill>
              <a:effectLst/>
              <a:latin typeface="quote-cjk-patch"/>
            </a:endParaRPr>
          </a:p>
          <a:p>
            <a:pPr algn="l">
              <a:spcBef>
                <a:spcPts val="1029"/>
              </a:spcBef>
              <a:spcAft>
                <a:spcPts val="1029"/>
              </a:spcAft>
            </a:pPr>
            <a:endParaRPr lang="es-ES" b="1" i="0" dirty="0">
              <a:solidFill>
                <a:srgbClr val="404040"/>
              </a:solidFill>
              <a:effectLst/>
              <a:latin typeface="quote-cjk-patch"/>
            </a:endParaRPr>
          </a:p>
          <a:p>
            <a:pPr algn="l"/>
            <a:endParaRPr lang="es-ES" b="1" i="0" dirty="0">
              <a:solidFill>
                <a:srgbClr val="404040"/>
              </a:solidFill>
              <a:effectLst/>
              <a:latin typeface="quote-cjk-patch"/>
            </a:endParaRPr>
          </a:p>
          <a:p>
            <a:pPr algn="l">
              <a:lnSpc>
                <a:spcPts val="2143"/>
              </a:lnSpc>
              <a:spcBef>
                <a:spcPts val="1029"/>
              </a:spcBef>
              <a:spcAft>
                <a:spcPts val="1029"/>
              </a:spcAft>
              <a:buFont typeface="Arial" panose="020B0604020202020204" pitchFamily="34" charset="0"/>
              <a:buChar char="•"/>
            </a:pPr>
            <a:endParaRPr lang="es-ES" b="0" i="0" dirty="0">
              <a:solidFill>
                <a:srgbClr val="404040"/>
              </a:solidFill>
              <a:effectLst/>
              <a:latin typeface="quote-cjk-patch"/>
            </a:endParaRPr>
          </a:p>
        </p:txBody>
      </p:sp>
      <p:sp>
        <p:nvSpPr>
          <p:cNvPr id="19" name="CuadroTexto 18">
            <a:extLst>
              <a:ext uri="{FF2B5EF4-FFF2-40B4-BE49-F238E27FC236}">
                <a16:creationId xmlns:a16="http://schemas.microsoft.com/office/drawing/2014/main" id="{0A13EF2C-3ECB-231F-263D-107341C3F371}"/>
              </a:ext>
            </a:extLst>
          </p:cNvPr>
          <p:cNvSpPr txBox="1"/>
          <p:nvPr/>
        </p:nvSpPr>
        <p:spPr>
          <a:xfrm>
            <a:off x="8426948" y="2131914"/>
            <a:ext cx="3519713" cy="1708160"/>
          </a:xfrm>
          <a:prstGeom prst="rect">
            <a:avLst/>
          </a:prstGeom>
          <a:noFill/>
        </p:spPr>
        <p:txBody>
          <a:bodyPr wrap="square">
            <a:spAutoFit/>
          </a:bodyPr>
          <a:lstStyle/>
          <a:p>
            <a:pPr algn="l">
              <a:lnSpc>
                <a:spcPts val="2143"/>
              </a:lnSpc>
              <a:spcBef>
                <a:spcPts val="300"/>
              </a:spcBef>
              <a:spcAft>
                <a:spcPts val="1029"/>
              </a:spcAft>
            </a:pPr>
            <a:r>
              <a:rPr lang="es-ES" b="1" i="0" dirty="0">
                <a:solidFill>
                  <a:srgbClr val="FF0000"/>
                </a:solidFill>
                <a:effectLst/>
                <a:latin typeface="quote-cjk-patch"/>
              </a:rPr>
              <a:t>El Mecanismo de Quejas y Reclamos de la Unidad Técnica Ejecutora de Proyectos Agroforestales (UTEPA). Usados por los productores que atiende esta Entidad Ejecutora </a:t>
            </a:r>
            <a:endParaRPr lang="es-ES" b="0" i="0" dirty="0">
              <a:solidFill>
                <a:srgbClr val="FF0000"/>
              </a:solidFill>
              <a:effectLst/>
              <a:latin typeface="quote-cjk-patch"/>
            </a:endParaRPr>
          </a:p>
        </p:txBody>
      </p:sp>
      <p:sp>
        <p:nvSpPr>
          <p:cNvPr id="21" name="CuadroTexto 20">
            <a:extLst>
              <a:ext uri="{FF2B5EF4-FFF2-40B4-BE49-F238E27FC236}">
                <a16:creationId xmlns:a16="http://schemas.microsoft.com/office/drawing/2014/main" id="{6623096B-517F-FBDD-D069-23E7BD59ED76}"/>
              </a:ext>
            </a:extLst>
          </p:cNvPr>
          <p:cNvSpPr txBox="1"/>
          <p:nvPr/>
        </p:nvSpPr>
        <p:spPr>
          <a:xfrm>
            <a:off x="3145533" y="5373288"/>
            <a:ext cx="7183682" cy="1438855"/>
          </a:xfrm>
          <a:prstGeom prst="rect">
            <a:avLst/>
          </a:prstGeom>
          <a:noFill/>
        </p:spPr>
        <p:txBody>
          <a:bodyPr wrap="square">
            <a:spAutoFit/>
          </a:bodyPr>
          <a:lstStyle/>
          <a:p>
            <a:pPr algn="l">
              <a:lnSpc>
                <a:spcPts val="2143"/>
              </a:lnSpc>
              <a:spcBef>
                <a:spcPts val="300"/>
              </a:spcBef>
              <a:spcAft>
                <a:spcPts val="1029"/>
              </a:spcAft>
              <a:buFont typeface="Arial" panose="020B0604020202020204" pitchFamily="34" charset="0"/>
              <a:buChar char="•"/>
            </a:pPr>
            <a:r>
              <a:rPr lang="es-ES" b="1" i="0" dirty="0">
                <a:solidFill>
                  <a:srgbClr val="00B050"/>
                </a:solidFill>
                <a:effectLst/>
                <a:latin typeface="quote-cjk-patch"/>
              </a:rPr>
              <a:t>La Línea Verde del Ministerio de Medio Ambiente y Recursos Naturales (MMARN), por lo general los usan los productores y ciudadanos relacionadas a las actividades de las Entidades Ejecutoras; viceministerios de Recursos Forestales, de </a:t>
            </a:r>
            <a:r>
              <a:rPr lang="es-DO" b="1" i="0" dirty="0">
                <a:solidFill>
                  <a:srgbClr val="00B050"/>
                </a:solidFill>
                <a:effectLst/>
                <a:latin typeface="quote-cjk-patch"/>
              </a:rPr>
              <a:t>Áreas Protegidas, ASODEFOREST y la Asociación de Silvicultores San Ramón </a:t>
            </a:r>
            <a:endParaRPr lang="es-ES" b="0" i="0" dirty="0">
              <a:solidFill>
                <a:srgbClr val="00B050"/>
              </a:solidFill>
              <a:effectLst/>
              <a:latin typeface="quote-cjk-patch"/>
            </a:endParaRPr>
          </a:p>
        </p:txBody>
      </p:sp>
      <p:pic>
        <p:nvPicPr>
          <p:cNvPr id="23" name="Imagen 22">
            <a:extLst>
              <a:ext uri="{FF2B5EF4-FFF2-40B4-BE49-F238E27FC236}">
                <a16:creationId xmlns:a16="http://schemas.microsoft.com/office/drawing/2014/main" id="{164F8FA2-99DA-DBE4-9BB1-29E3004BD928}"/>
              </a:ext>
            </a:extLst>
          </p:cNvPr>
          <p:cNvPicPr>
            <a:picLocks noChangeAspect="1"/>
          </p:cNvPicPr>
          <p:nvPr/>
        </p:nvPicPr>
        <p:blipFill>
          <a:blip r:embed="rId4"/>
          <a:stretch>
            <a:fillRect/>
          </a:stretch>
        </p:blipFill>
        <p:spPr>
          <a:xfrm>
            <a:off x="6569468" y="2863739"/>
            <a:ext cx="838324" cy="502180"/>
          </a:xfrm>
          <a:prstGeom prst="rect">
            <a:avLst/>
          </a:prstGeom>
        </p:spPr>
      </p:pic>
    </p:spTree>
    <p:extLst>
      <p:ext uri="{BB962C8B-B14F-4D97-AF65-F5344CB8AC3E}">
        <p14:creationId xmlns:p14="http://schemas.microsoft.com/office/powerpoint/2010/main" val="1286475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368591-1580-F520-8659-04825C0CA459}"/>
              </a:ext>
            </a:extLst>
          </p:cNvPr>
          <p:cNvSpPr txBox="1"/>
          <p:nvPr/>
        </p:nvSpPr>
        <p:spPr>
          <a:xfrm>
            <a:off x="477455" y="216640"/>
            <a:ext cx="10935181" cy="1292662"/>
          </a:xfrm>
          <a:prstGeom prst="rect">
            <a:avLst/>
          </a:prstGeom>
          <a:noFill/>
        </p:spPr>
        <p:txBody>
          <a:bodyPr wrap="square">
            <a:spAutoFit/>
          </a:bodyPr>
          <a:lstStyle/>
          <a:p>
            <a:r>
              <a:rPr lang="es-ES" sz="2800" b="1" dirty="0">
                <a:solidFill>
                  <a:schemeClr val="accent1"/>
                </a:solidFill>
                <a:latin typeface="Comic Sans MS" panose="030F0702030302020204" pitchFamily="66" charset="0"/>
              </a:rPr>
              <a:t>¿Qué es el 311?</a:t>
            </a:r>
          </a:p>
          <a:p>
            <a:r>
              <a:rPr lang="es-ES" dirty="0"/>
              <a:t> </a:t>
            </a:r>
            <a:r>
              <a:rPr lang="es-ES" sz="1600" dirty="0"/>
              <a:t>El Sistema 311 de registro de Denuncias, Quejas Reclamaciones y Sugerencias tiene como finalidad permitirle al ciudadano realizar sus denuncias, quejas o reclamaciones referentes a cualquier entidad o servidor del Gobierno de la República Dominicana, para que las mismas puedan ser canalizadas a los organismos correspondientes.</a:t>
            </a:r>
          </a:p>
        </p:txBody>
      </p:sp>
      <p:sp>
        <p:nvSpPr>
          <p:cNvPr id="5" name="CuadroTexto 4">
            <a:extLst>
              <a:ext uri="{FF2B5EF4-FFF2-40B4-BE49-F238E27FC236}">
                <a16:creationId xmlns:a16="http://schemas.microsoft.com/office/drawing/2014/main" id="{A919E9DA-8160-FA4A-0A35-C650601B98D9}"/>
              </a:ext>
            </a:extLst>
          </p:cNvPr>
          <p:cNvSpPr txBox="1"/>
          <p:nvPr/>
        </p:nvSpPr>
        <p:spPr>
          <a:xfrm>
            <a:off x="477455" y="1694715"/>
            <a:ext cx="10240701" cy="2739211"/>
          </a:xfrm>
          <a:prstGeom prst="rect">
            <a:avLst/>
          </a:prstGeom>
          <a:noFill/>
        </p:spPr>
        <p:txBody>
          <a:bodyPr wrap="square">
            <a:spAutoFit/>
          </a:bodyPr>
          <a:lstStyle/>
          <a:p>
            <a:r>
              <a:rPr lang="es-ES" sz="2800" b="1" dirty="0">
                <a:solidFill>
                  <a:schemeClr val="accent1"/>
                </a:solidFill>
                <a:latin typeface="Comic Sans MS" panose="030F0702030302020204" pitchFamily="66" charset="0"/>
              </a:rPr>
              <a:t>Objetivos del Sistema 311</a:t>
            </a:r>
          </a:p>
          <a:p>
            <a:r>
              <a:rPr lang="es-ES" sz="1600" b="1" dirty="0"/>
              <a:t>Facilitar el acceso ciudadano</a:t>
            </a:r>
            <a:br>
              <a:rPr lang="es-ES" sz="1600" dirty="0"/>
            </a:br>
            <a:r>
              <a:rPr lang="es-ES" sz="1600" dirty="0"/>
              <a:t>Permitir que cualquier persona pueda realizar </a:t>
            </a:r>
            <a:r>
              <a:rPr lang="es-ES" sz="1600" b="1" dirty="0"/>
              <a:t>denuncias, quejas o reclamaciones</a:t>
            </a:r>
            <a:r>
              <a:rPr lang="es-ES" sz="1600" dirty="0"/>
              <a:t> marcando el </a:t>
            </a:r>
            <a:r>
              <a:rPr lang="es-ES" sz="1600" i="1" dirty="0"/>
              <a:t>311</a:t>
            </a:r>
            <a:r>
              <a:rPr lang="es-ES" sz="1600" dirty="0"/>
              <a:t> o a través del portal web: </a:t>
            </a:r>
            <a:r>
              <a:rPr lang="es-ES" sz="1600" dirty="0">
                <a:hlinkClick r:id="rId2"/>
              </a:rPr>
              <a:t>www.311.gob.do</a:t>
            </a:r>
            <a:r>
              <a:rPr lang="es-ES" sz="1600" dirty="0"/>
              <a:t>.</a:t>
            </a:r>
          </a:p>
          <a:p>
            <a:r>
              <a:rPr lang="es-ES" sz="1600" b="1" dirty="0"/>
              <a:t>Recibir y canalizar casos</a:t>
            </a:r>
            <a:br>
              <a:rPr lang="es-ES" sz="1600" dirty="0"/>
            </a:br>
            <a:r>
              <a:rPr lang="es-ES" sz="1600" dirty="0"/>
              <a:t>Procesar todos los reportes ciudadanos —sin importar el medio utilizado— y enviarlos al organismo correspondiente para su atención.</a:t>
            </a:r>
          </a:p>
          <a:p>
            <a:r>
              <a:rPr lang="es-ES" sz="1600" b="1" dirty="0"/>
              <a:t>Fomentar una cultura institucional de calidad</a:t>
            </a:r>
            <a:br>
              <a:rPr lang="es-ES" sz="1600" dirty="0"/>
            </a:br>
            <a:r>
              <a:rPr lang="es-ES" sz="1600" dirty="0"/>
              <a:t>Promover valores de </a:t>
            </a:r>
            <a:r>
              <a:rPr lang="es-ES" sz="1600" b="1" dirty="0"/>
              <a:t>eficiencia, transparencia y responsabilidad</a:t>
            </a:r>
            <a:r>
              <a:rPr lang="es-ES" sz="1600" dirty="0"/>
              <a:t> en la gestión pública y en el actuar de los servidores del Estado.</a:t>
            </a:r>
          </a:p>
        </p:txBody>
      </p:sp>
      <p:sp>
        <p:nvSpPr>
          <p:cNvPr id="9" name="CuadroTexto 8">
            <a:extLst>
              <a:ext uri="{FF2B5EF4-FFF2-40B4-BE49-F238E27FC236}">
                <a16:creationId xmlns:a16="http://schemas.microsoft.com/office/drawing/2014/main" id="{4A6F5817-E288-70AD-03CE-8405E550116E}"/>
              </a:ext>
            </a:extLst>
          </p:cNvPr>
          <p:cNvSpPr txBox="1"/>
          <p:nvPr/>
        </p:nvSpPr>
        <p:spPr>
          <a:xfrm>
            <a:off x="478421" y="4429716"/>
            <a:ext cx="11236124" cy="1754326"/>
          </a:xfrm>
          <a:prstGeom prst="rect">
            <a:avLst/>
          </a:prstGeom>
          <a:noFill/>
        </p:spPr>
        <p:txBody>
          <a:bodyPr wrap="square">
            <a:spAutoFit/>
          </a:bodyPr>
          <a:lstStyle/>
          <a:p>
            <a:pPr>
              <a:buNone/>
            </a:pPr>
            <a:r>
              <a:rPr lang="es-ES" sz="2800" b="1" dirty="0">
                <a:solidFill>
                  <a:schemeClr val="accent1"/>
                </a:solidFill>
                <a:latin typeface="Comic Sans MS" panose="030F0702030302020204" pitchFamily="66" charset="0"/>
              </a:rPr>
              <a:t>Fundamento Legal</a:t>
            </a:r>
          </a:p>
          <a:p>
            <a:pPr>
              <a:buNone/>
            </a:pPr>
            <a:r>
              <a:rPr lang="es-ES" sz="1600" dirty="0"/>
              <a:t>El </a:t>
            </a:r>
            <a:r>
              <a:rPr lang="es-ES" sz="1600" b="1" dirty="0"/>
              <a:t>Decreto No. 694-09</a:t>
            </a:r>
            <a:r>
              <a:rPr lang="es-ES" sz="1600" dirty="0"/>
              <a:t>, de fecha </a:t>
            </a:r>
            <a:r>
              <a:rPr lang="es-ES" sz="1600" b="1" dirty="0"/>
              <a:t>17 de septiembre de 2009</a:t>
            </a:r>
            <a:r>
              <a:rPr lang="es-ES" sz="1600" dirty="0"/>
              <a:t>, establece el </a:t>
            </a:r>
            <a:r>
              <a:rPr lang="es-ES" sz="1600" b="1" dirty="0"/>
              <a:t>Sistema 311 de Atención Ciudadana</a:t>
            </a:r>
            <a:r>
              <a:rPr lang="es-ES" sz="1600" dirty="0"/>
              <a:t> como el </a:t>
            </a:r>
            <a:r>
              <a:rPr lang="es-ES" sz="1600" b="1" dirty="0"/>
              <a:t>medio principal de comunicación entre la ciudadanía y la Administración Pública</a:t>
            </a:r>
            <a:r>
              <a:rPr lang="es-ES" sz="1600" dirty="0"/>
              <a:t> para la recepción y canalización de </a:t>
            </a:r>
            <a:r>
              <a:rPr lang="es-ES" sz="1600" b="1" dirty="0"/>
              <a:t>denuncias, quejas, demandas, reclamaciones y sugerencias</a:t>
            </a:r>
            <a:r>
              <a:rPr lang="es-ES" sz="1600" dirty="0"/>
              <a:t>.</a:t>
            </a:r>
          </a:p>
          <a:p>
            <a:r>
              <a:rPr lang="es-ES" sz="1600" dirty="0"/>
              <a:t>Este decreto crea la </a:t>
            </a:r>
            <a:r>
              <a:rPr lang="es-ES" sz="1600" b="1" dirty="0"/>
              <a:t>Línea Telefónica 311</a:t>
            </a:r>
            <a:r>
              <a:rPr lang="es-ES" sz="1600" dirty="0"/>
              <a:t> y el </a:t>
            </a:r>
            <a:r>
              <a:rPr lang="es-ES" sz="1600" b="1" dirty="0"/>
              <a:t>Portal web </a:t>
            </a:r>
            <a:r>
              <a:rPr lang="es-ES" sz="1600" b="1" dirty="0">
                <a:hlinkClick r:id="rId2"/>
              </a:rPr>
              <a:t>www.311.gob.do</a:t>
            </a:r>
            <a:r>
              <a:rPr lang="es-ES" sz="1600" dirty="0"/>
              <a:t>, a fin de garantizar un mecanismo accesible, transparente y eficiente que promueva la participación ciudadana y fortalezca la calidad de los servicios públicos.</a:t>
            </a:r>
          </a:p>
        </p:txBody>
      </p:sp>
    </p:spTree>
    <p:extLst>
      <p:ext uri="{BB962C8B-B14F-4D97-AF65-F5344CB8AC3E}">
        <p14:creationId xmlns:p14="http://schemas.microsoft.com/office/powerpoint/2010/main" val="1927014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CCDF5901-3C75-A380-E27E-BB0DBD821AA3}"/>
              </a:ext>
            </a:extLst>
          </p:cNvPr>
          <p:cNvPicPr>
            <a:picLocks noChangeAspect="1"/>
          </p:cNvPicPr>
          <p:nvPr/>
        </p:nvPicPr>
        <p:blipFill>
          <a:blip r:embed="rId2"/>
          <a:stretch>
            <a:fillRect/>
          </a:stretch>
        </p:blipFill>
        <p:spPr>
          <a:xfrm>
            <a:off x="643467" y="1057148"/>
            <a:ext cx="10905066" cy="4743702"/>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305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972FDA0B-8E2A-4D9D-EFFD-6E124614152E}"/>
              </a:ext>
            </a:extLst>
          </p:cNvPr>
          <p:cNvPicPr>
            <a:picLocks noChangeAspect="1"/>
          </p:cNvPicPr>
          <p:nvPr/>
        </p:nvPicPr>
        <p:blipFill>
          <a:blip r:embed="rId2"/>
          <a:stretch>
            <a:fillRect/>
          </a:stretch>
        </p:blipFill>
        <p:spPr>
          <a:xfrm>
            <a:off x="1138278" y="914400"/>
            <a:ext cx="9839243" cy="4968819"/>
          </a:xfrm>
          <a:prstGeom prst="rect">
            <a:avLst/>
          </a:prstGeom>
        </p:spPr>
      </p:pic>
      <p:sp>
        <p:nvSpPr>
          <p:cNvPr id="6" name="CuadroTexto 5">
            <a:extLst>
              <a:ext uri="{FF2B5EF4-FFF2-40B4-BE49-F238E27FC236}">
                <a16:creationId xmlns:a16="http://schemas.microsoft.com/office/drawing/2014/main" id="{7BC19388-217B-50A4-53C4-B52C38301921}"/>
              </a:ext>
            </a:extLst>
          </p:cNvPr>
          <p:cNvSpPr txBox="1"/>
          <p:nvPr/>
        </p:nvSpPr>
        <p:spPr>
          <a:xfrm>
            <a:off x="578734" y="162564"/>
            <a:ext cx="6123008" cy="461665"/>
          </a:xfrm>
          <a:prstGeom prst="rect">
            <a:avLst/>
          </a:prstGeom>
          <a:noFill/>
        </p:spPr>
        <p:txBody>
          <a:bodyPr wrap="square" rtlCol="0">
            <a:spAutoFit/>
          </a:bodyPr>
          <a:lstStyle/>
          <a:p>
            <a:r>
              <a:rPr lang="es-DO" sz="2400" dirty="0">
                <a:latin typeface="Comic Sans MS" panose="030F0702030302020204" pitchFamily="66" charset="0"/>
              </a:rPr>
              <a:t>Modalidad Teléfono </a:t>
            </a:r>
            <a:endParaRPr lang="es-ES" sz="2400" dirty="0">
              <a:latin typeface="Comic Sans MS" panose="030F0702030302020204" pitchFamily="66" charset="0"/>
            </a:endParaRPr>
          </a:p>
        </p:txBody>
      </p:sp>
    </p:spTree>
    <p:extLst>
      <p:ext uri="{BB962C8B-B14F-4D97-AF65-F5344CB8AC3E}">
        <p14:creationId xmlns:p14="http://schemas.microsoft.com/office/powerpoint/2010/main" val="1563932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Diagrama, Texto&#10;&#10;El contenido generado por IA puede ser incorrecto.">
            <a:extLst>
              <a:ext uri="{FF2B5EF4-FFF2-40B4-BE49-F238E27FC236}">
                <a16:creationId xmlns:a16="http://schemas.microsoft.com/office/drawing/2014/main" id="{A67E1CC0-33CC-5173-BA63-AFC60EFDA4C6}"/>
              </a:ext>
            </a:extLst>
          </p:cNvPr>
          <p:cNvPicPr>
            <a:picLocks noChangeAspect="1"/>
          </p:cNvPicPr>
          <p:nvPr/>
        </p:nvPicPr>
        <p:blipFill>
          <a:blip r:embed="rId2"/>
          <a:stretch>
            <a:fillRect/>
          </a:stretch>
        </p:blipFill>
        <p:spPr>
          <a:xfrm>
            <a:off x="212580" y="1176006"/>
            <a:ext cx="4317237" cy="1694515"/>
          </a:xfrm>
          <a:prstGeom prst="rect">
            <a:avLst/>
          </a:prstGeom>
        </p:spPr>
      </p:pic>
      <p:cxnSp>
        <p:nvCxnSpPr>
          <p:cNvPr id="35" name="Straight Connector 24">
            <a:extLst>
              <a:ext uri="{FF2B5EF4-FFF2-40B4-BE49-F238E27FC236}">
                <a16:creationId xmlns:a16="http://schemas.microsoft.com/office/drawing/2014/main" id="{1C6AAE25-BD23-41B5-AAE4-1DA5898C2A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0875FF"/>
            </a:solidFill>
          </a:ln>
        </p:spPr>
        <p:style>
          <a:lnRef idx="1">
            <a:schemeClr val="accent1"/>
          </a:lnRef>
          <a:fillRef idx="0">
            <a:schemeClr val="accent1"/>
          </a:fillRef>
          <a:effectRef idx="0">
            <a:schemeClr val="accent1"/>
          </a:effectRef>
          <a:fontRef idx="minor">
            <a:schemeClr val="tx1"/>
          </a:fontRef>
        </p:style>
      </p:cxnSp>
      <p:pic>
        <p:nvPicPr>
          <p:cNvPr id="5" name="Imagen 4" descr="Interfaz de usuario gráfica, Aplicación&#10;&#10;El contenido generado por IA puede ser incorrecto.">
            <a:extLst>
              <a:ext uri="{FF2B5EF4-FFF2-40B4-BE49-F238E27FC236}">
                <a16:creationId xmlns:a16="http://schemas.microsoft.com/office/drawing/2014/main" id="{2473789C-D525-D9B3-10E0-D4D40BAA627F}"/>
              </a:ext>
            </a:extLst>
          </p:cNvPr>
          <p:cNvPicPr>
            <a:picLocks noChangeAspect="1"/>
          </p:cNvPicPr>
          <p:nvPr/>
        </p:nvPicPr>
        <p:blipFill>
          <a:blip r:embed="rId3"/>
          <a:stretch>
            <a:fillRect/>
          </a:stretch>
        </p:blipFill>
        <p:spPr>
          <a:xfrm>
            <a:off x="4678415" y="312516"/>
            <a:ext cx="7144167" cy="3116485"/>
          </a:xfrm>
          <a:prstGeom prst="rect">
            <a:avLst/>
          </a:prstGeom>
        </p:spPr>
      </p:pic>
      <p:sp>
        <p:nvSpPr>
          <p:cNvPr id="11" name="CuadroTexto 10">
            <a:extLst>
              <a:ext uri="{FF2B5EF4-FFF2-40B4-BE49-F238E27FC236}">
                <a16:creationId xmlns:a16="http://schemas.microsoft.com/office/drawing/2014/main" id="{761DA35A-C0BD-6468-ACCE-CE0A7B88B5C9}"/>
              </a:ext>
            </a:extLst>
          </p:cNvPr>
          <p:cNvSpPr txBox="1"/>
          <p:nvPr/>
        </p:nvSpPr>
        <p:spPr>
          <a:xfrm>
            <a:off x="5059092" y="3264170"/>
            <a:ext cx="1341701" cy="1615827"/>
          </a:xfrm>
          <a:prstGeom prst="rect">
            <a:avLst/>
          </a:prstGeom>
          <a:noFill/>
        </p:spPr>
        <p:txBody>
          <a:bodyPr wrap="square">
            <a:spAutoFit/>
          </a:bodyPr>
          <a:lstStyle/>
          <a:p>
            <a:r>
              <a:rPr lang="es-ES" sz="1100" dirty="0">
                <a:hlinkClick r:id="rId4"/>
              </a:rPr>
              <a:t>Proyecto PRORESILIENCIA – Sistema de Quejas, Reclamaciones y Sugerencias : Sistema Nacional de Atención Ciudadana 3-1-1</a:t>
            </a:r>
            <a:endParaRPr lang="es-ES" sz="1100" dirty="0"/>
          </a:p>
        </p:txBody>
      </p:sp>
      <p:sp>
        <p:nvSpPr>
          <p:cNvPr id="15" name="CuadroTexto 14">
            <a:extLst>
              <a:ext uri="{FF2B5EF4-FFF2-40B4-BE49-F238E27FC236}">
                <a16:creationId xmlns:a16="http://schemas.microsoft.com/office/drawing/2014/main" id="{78E8E61B-4143-818C-06B4-341FD48CE5B1}"/>
              </a:ext>
            </a:extLst>
          </p:cNvPr>
          <p:cNvSpPr txBox="1"/>
          <p:nvPr/>
        </p:nvSpPr>
        <p:spPr>
          <a:xfrm>
            <a:off x="6485245" y="3302642"/>
            <a:ext cx="1177724" cy="769441"/>
          </a:xfrm>
          <a:prstGeom prst="rect">
            <a:avLst/>
          </a:prstGeom>
          <a:noFill/>
        </p:spPr>
        <p:txBody>
          <a:bodyPr wrap="square">
            <a:spAutoFit/>
          </a:bodyPr>
          <a:lstStyle/>
          <a:p>
            <a:r>
              <a:rPr lang="es-ES" sz="1100" dirty="0">
                <a:hlinkClick r:id="rId5"/>
              </a:rPr>
              <a:t>https://311.gob.do/todos-los-servicios/queja/</a:t>
            </a:r>
            <a:r>
              <a:rPr lang="es-ES" sz="1100" dirty="0"/>
              <a:t>. </a:t>
            </a:r>
          </a:p>
        </p:txBody>
      </p:sp>
      <p:sp>
        <p:nvSpPr>
          <p:cNvPr id="19" name="CuadroTexto 18">
            <a:extLst>
              <a:ext uri="{FF2B5EF4-FFF2-40B4-BE49-F238E27FC236}">
                <a16:creationId xmlns:a16="http://schemas.microsoft.com/office/drawing/2014/main" id="{E7EAF1D8-D75C-47D2-82EF-1B5B7D615EC1}"/>
              </a:ext>
            </a:extLst>
          </p:cNvPr>
          <p:cNvSpPr txBox="1"/>
          <p:nvPr/>
        </p:nvSpPr>
        <p:spPr>
          <a:xfrm>
            <a:off x="7687088" y="3264171"/>
            <a:ext cx="1341701" cy="1615827"/>
          </a:xfrm>
          <a:prstGeom prst="rect">
            <a:avLst/>
          </a:prstGeom>
          <a:noFill/>
        </p:spPr>
        <p:txBody>
          <a:bodyPr wrap="square">
            <a:spAutoFit/>
          </a:bodyPr>
          <a:lstStyle/>
          <a:p>
            <a:r>
              <a:rPr lang="es-ES" sz="1100" dirty="0">
                <a:hlinkClick r:id="rId6"/>
              </a:rPr>
              <a:t>https://311.gob.do/todos-los-servicios/reclamacion-exigir-el-cumplimiento-de-acuerdos-o-contratos-realizados-con-el-estado/</a:t>
            </a:r>
            <a:r>
              <a:rPr lang="es-ES" sz="1100" dirty="0"/>
              <a:t>. </a:t>
            </a:r>
          </a:p>
        </p:txBody>
      </p:sp>
      <p:sp>
        <p:nvSpPr>
          <p:cNvPr id="22" name="CuadroTexto 21">
            <a:extLst>
              <a:ext uri="{FF2B5EF4-FFF2-40B4-BE49-F238E27FC236}">
                <a16:creationId xmlns:a16="http://schemas.microsoft.com/office/drawing/2014/main" id="{230B1137-4648-242F-4D9B-69218C316DBB}"/>
              </a:ext>
            </a:extLst>
          </p:cNvPr>
          <p:cNvSpPr txBox="1"/>
          <p:nvPr/>
        </p:nvSpPr>
        <p:spPr>
          <a:xfrm>
            <a:off x="9052908" y="3275852"/>
            <a:ext cx="1262176" cy="938719"/>
          </a:xfrm>
          <a:prstGeom prst="rect">
            <a:avLst/>
          </a:prstGeom>
          <a:noFill/>
        </p:spPr>
        <p:txBody>
          <a:bodyPr wrap="square">
            <a:spAutoFit/>
          </a:bodyPr>
          <a:lstStyle/>
          <a:p>
            <a:r>
              <a:rPr lang="es-ES" sz="1100" dirty="0">
                <a:hlinkClick r:id="rId7"/>
              </a:rPr>
              <a:t>https://311.gob.do/todos-los-servicios/sugerencia/</a:t>
            </a:r>
            <a:r>
              <a:rPr lang="es-ES" sz="1100" dirty="0"/>
              <a:t>.</a:t>
            </a:r>
          </a:p>
          <a:p>
            <a:endParaRPr lang="es-ES" sz="1100" dirty="0"/>
          </a:p>
        </p:txBody>
      </p:sp>
      <p:sp>
        <p:nvSpPr>
          <p:cNvPr id="24" name="CuadroTexto 23">
            <a:extLst>
              <a:ext uri="{FF2B5EF4-FFF2-40B4-BE49-F238E27FC236}">
                <a16:creationId xmlns:a16="http://schemas.microsoft.com/office/drawing/2014/main" id="{891ED93B-09F5-5DEF-F28A-30ADD42E79F5}"/>
              </a:ext>
            </a:extLst>
          </p:cNvPr>
          <p:cNvSpPr txBox="1"/>
          <p:nvPr/>
        </p:nvSpPr>
        <p:spPr>
          <a:xfrm>
            <a:off x="10339203" y="3302615"/>
            <a:ext cx="1459262" cy="769441"/>
          </a:xfrm>
          <a:prstGeom prst="rect">
            <a:avLst/>
          </a:prstGeom>
          <a:noFill/>
        </p:spPr>
        <p:txBody>
          <a:bodyPr wrap="square">
            <a:spAutoFit/>
          </a:bodyPr>
          <a:lstStyle/>
          <a:p>
            <a:r>
              <a:rPr lang="es-ES" sz="1100" dirty="0">
                <a:hlinkClick r:id="rId8"/>
              </a:rPr>
              <a:t>https://311.gob.do/todos-los-servicios/proyecto-prorural/</a:t>
            </a:r>
            <a:r>
              <a:rPr lang="es-ES" sz="1100" dirty="0"/>
              <a:t>. </a:t>
            </a:r>
          </a:p>
        </p:txBody>
      </p:sp>
      <p:sp>
        <p:nvSpPr>
          <p:cNvPr id="2" name="CuadroTexto 1">
            <a:extLst>
              <a:ext uri="{FF2B5EF4-FFF2-40B4-BE49-F238E27FC236}">
                <a16:creationId xmlns:a16="http://schemas.microsoft.com/office/drawing/2014/main" id="{B2AD1B1D-D76F-BD8F-2CE4-4F2979A01A83}"/>
              </a:ext>
            </a:extLst>
          </p:cNvPr>
          <p:cNvSpPr txBox="1"/>
          <p:nvPr/>
        </p:nvSpPr>
        <p:spPr>
          <a:xfrm>
            <a:off x="560330" y="545063"/>
            <a:ext cx="2460662" cy="461665"/>
          </a:xfrm>
          <a:prstGeom prst="rect">
            <a:avLst/>
          </a:prstGeom>
          <a:noFill/>
        </p:spPr>
        <p:txBody>
          <a:bodyPr wrap="square" rtlCol="0">
            <a:spAutoFit/>
          </a:bodyPr>
          <a:lstStyle/>
          <a:p>
            <a:r>
              <a:rPr lang="es-DO" sz="2400" dirty="0">
                <a:latin typeface="Comic Sans MS" panose="030F0702030302020204" pitchFamily="66" charset="0"/>
              </a:rPr>
              <a:t>Modalidad Web </a:t>
            </a:r>
            <a:endParaRPr lang="es-ES" sz="2400" dirty="0">
              <a:latin typeface="Comic Sans MS" panose="030F0702030302020204" pitchFamily="66" charset="0"/>
            </a:endParaRPr>
          </a:p>
        </p:txBody>
      </p:sp>
    </p:spTree>
    <p:extLst>
      <p:ext uri="{BB962C8B-B14F-4D97-AF65-F5344CB8AC3E}">
        <p14:creationId xmlns:p14="http://schemas.microsoft.com/office/powerpoint/2010/main" val="1631796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C2AC26F0-BE76-0F8B-7AAB-3356334579DA}"/>
              </a:ext>
            </a:extLst>
          </p:cNvPr>
          <p:cNvSpPr txBox="1"/>
          <p:nvPr/>
        </p:nvSpPr>
        <p:spPr>
          <a:xfrm>
            <a:off x="1028700" y="1967266"/>
            <a:ext cx="2628900" cy="2547257"/>
          </a:xfrm>
          <a:prstGeom prst="rect">
            <a:avLst/>
          </a:prstGeom>
          <a:noFill/>
        </p:spPr>
        <p:txBody>
          <a:bodyPr vert="horz" lIns="91440" tIns="45720" rIns="91440" bIns="45720" rtlCol="0" anchor="ctr">
            <a:normAutofit lnSpcReduction="10000"/>
          </a:bodyPr>
          <a:lstStyle/>
          <a:p>
            <a:pPr algn="ctr">
              <a:lnSpc>
                <a:spcPct val="90000"/>
              </a:lnSpc>
              <a:spcBef>
                <a:spcPct val="0"/>
              </a:spcBef>
              <a:spcAft>
                <a:spcPts val="600"/>
              </a:spcAft>
            </a:pPr>
            <a:r>
              <a:rPr lang="es-ES" sz="2000" b="1" dirty="0">
                <a:solidFill>
                  <a:schemeClr val="bg1"/>
                </a:solidFill>
              </a:rPr>
              <a:t>Al seleccionar cualquiera de los enlaces anteriores, se desplegará un formulario similar, que deberá ser debidamente completado por la persona interesada.</a:t>
            </a:r>
            <a:endParaRPr lang="en-US" sz="2000" b="1" kern="1200" dirty="0">
              <a:solidFill>
                <a:schemeClr val="bg1"/>
              </a:solidFill>
              <a:latin typeface="+mj-lt"/>
              <a:ea typeface="+mj-ea"/>
              <a:cs typeface="+mj-cs"/>
            </a:endParaRPr>
          </a:p>
        </p:txBody>
      </p:sp>
      <p:pic>
        <p:nvPicPr>
          <p:cNvPr id="3" name="Imagen 2">
            <a:extLst>
              <a:ext uri="{FF2B5EF4-FFF2-40B4-BE49-F238E27FC236}">
                <a16:creationId xmlns:a16="http://schemas.microsoft.com/office/drawing/2014/main" id="{B3A736B0-5B8F-83AE-D29B-ED32DA0B2013}"/>
              </a:ext>
            </a:extLst>
          </p:cNvPr>
          <p:cNvPicPr>
            <a:picLocks noChangeAspect="1"/>
          </p:cNvPicPr>
          <p:nvPr/>
        </p:nvPicPr>
        <p:blipFill>
          <a:blip r:embed="rId2"/>
          <a:stretch>
            <a:fillRect/>
          </a:stretch>
        </p:blipFill>
        <p:spPr>
          <a:xfrm>
            <a:off x="4777316" y="1224108"/>
            <a:ext cx="6780700" cy="4407455"/>
          </a:xfrm>
          <a:prstGeom prst="rect">
            <a:avLst/>
          </a:prstGeom>
        </p:spPr>
      </p:pic>
    </p:spTree>
    <p:extLst>
      <p:ext uri="{BB962C8B-B14F-4D97-AF65-F5344CB8AC3E}">
        <p14:creationId xmlns:p14="http://schemas.microsoft.com/office/powerpoint/2010/main" val="31916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DB1B5D4-68BF-62B1-DAEC-70000EA5BFE1}"/>
              </a:ext>
            </a:extLst>
          </p:cNvPr>
          <p:cNvSpPr/>
          <p:nvPr/>
        </p:nvSpPr>
        <p:spPr>
          <a:xfrm>
            <a:off x="50104" y="225469"/>
            <a:ext cx="12079266" cy="648848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riángulo isósceles 1">
            <a:extLst>
              <a:ext uri="{FF2B5EF4-FFF2-40B4-BE49-F238E27FC236}">
                <a16:creationId xmlns:a16="http://schemas.microsoft.com/office/drawing/2014/main" id="{0662D21F-5EDF-F82F-8579-92BAAB80524E}"/>
              </a:ext>
            </a:extLst>
          </p:cNvPr>
          <p:cNvSpPr/>
          <p:nvPr/>
        </p:nvSpPr>
        <p:spPr>
          <a:xfrm>
            <a:off x="257565" y="356859"/>
            <a:ext cx="11664343" cy="6144282"/>
          </a:xfrm>
          <a:prstGeom prst="ellipse">
            <a:avLst/>
          </a:prstGeom>
          <a:solidFill>
            <a:srgbClr val="002060"/>
          </a:solidFill>
          <a:ln w="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DO" sz="3200" dirty="0">
                <a:solidFill>
                  <a:srgbClr val="FFFF00"/>
                </a:solidFill>
                <a:latin typeface="Comic Sans MS" panose="030F0702030302020204" pitchFamily="66" charset="0"/>
              </a:rPr>
              <a:t>Razón de ser de este documento </a:t>
            </a:r>
          </a:p>
          <a:p>
            <a:pPr algn="ctr"/>
            <a:r>
              <a:rPr lang="es-ES" sz="2000" b="1" dirty="0"/>
              <a:t>La principal razón de este documento es servir como un manual de procedimientos para que el público general conozca cómo funciona el Mecanismo de Quejas, Reclamos y Conflictos (MQRC) en el marco del Programa REDD+.</a:t>
            </a:r>
            <a:br>
              <a:rPr lang="es-ES" sz="2000" dirty="0"/>
            </a:br>
            <a:r>
              <a:rPr lang="es-ES" sz="2000" dirty="0"/>
              <a:t>Sin embargo, su objetivo principal es ser una guía práctica para los técnicos de las Entidades Ejecutoras, facilitando su labor de orientación. Se espera que estos técnicos promuevan entre los productores y demás personas el uso del Mecanismo, cuyo propósito es garantizar el flujo de información y el respeto a los derechos ciudadanos.</a:t>
            </a:r>
            <a:r>
              <a:rPr lang="es-DO" sz="2000" dirty="0"/>
              <a:t>. </a:t>
            </a:r>
            <a:endParaRPr lang="es-ES" sz="2000" dirty="0"/>
          </a:p>
        </p:txBody>
      </p:sp>
      <p:sp>
        <p:nvSpPr>
          <p:cNvPr id="8" name="Elipse 7">
            <a:extLst>
              <a:ext uri="{FF2B5EF4-FFF2-40B4-BE49-F238E27FC236}">
                <a16:creationId xmlns:a16="http://schemas.microsoft.com/office/drawing/2014/main" id="{400C8C6B-45B9-D8AF-6FD5-F59EAB045DF8}"/>
              </a:ext>
            </a:extLst>
          </p:cNvPr>
          <p:cNvSpPr/>
          <p:nvPr/>
        </p:nvSpPr>
        <p:spPr>
          <a:xfrm>
            <a:off x="9832933" y="450938"/>
            <a:ext cx="2101502" cy="1853852"/>
          </a:xfrm>
          <a:prstGeom prst="ellipse">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Elipse 3">
            <a:extLst>
              <a:ext uri="{FF2B5EF4-FFF2-40B4-BE49-F238E27FC236}">
                <a16:creationId xmlns:a16="http://schemas.microsoft.com/office/drawing/2014/main" id="{7767EFAC-F80A-6D11-21CA-49826E0980E5}"/>
              </a:ext>
            </a:extLst>
          </p:cNvPr>
          <p:cNvSpPr/>
          <p:nvPr/>
        </p:nvSpPr>
        <p:spPr>
          <a:xfrm>
            <a:off x="270092" y="4523984"/>
            <a:ext cx="2101502" cy="1853852"/>
          </a:xfrm>
          <a:prstGeom prst="ellipse">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345838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EDE69293-F98D-13BD-48B9-32362434B162}"/>
              </a:ext>
            </a:extLst>
          </p:cNvPr>
          <p:cNvSpPr>
            <a:spLocks noChangeArrowheads="1"/>
          </p:cNvSpPr>
          <p:nvPr/>
        </p:nvSpPr>
        <p:spPr bwMode="auto">
          <a:xfrm rot="10800000" flipV="1">
            <a:off x="448671" y="551288"/>
            <a:ext cx="10435389"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s-ES" altLang="es-ES" sz="2200" b="1" i="0" u="none" strike="noStrike" cap="none" normalizeH="0" baseline="0" dirty="0">
                <a:ln>
                  <a:noFill/>
                </a:ln>
                <a:solidFill>
                  <a:schemeClr val="tx1"/>
                </a:solidFill>
                <a:effectLst/>
                <a:latin typeface="Comic Sans MS" panose="030F0702030302020204" pitchFamily="66" charset="0"/>
              </a:rPr>
              <a:t>Resumen </a:t>
            </a:r>
          </a:p>
          <a:p>
            <a:pPr marL="0" marR="0" lvl="0" indent="0" algn="l" defTabSz="914400" rtl="0" eaLnBrk="0" fontAlgn="base" latinLnBrk="0" hangingPunct="0">
              <a:lnSpc>
                <a:spcPct val="100000"/>
              </a:lnSpc>
              <a:spcBef>
                <a:spcPct val="0"/>
              </a:spcBef>
              <a:spcAft>
                <a:spcPct val="0"/>
              </a:spcAft>
              <a:buClrTx/>
              <a:buSzTx/>
              <a:tabLst/>
            </a:pPr>
            <a:endParaRPr kumimoji="0" lang="es-ES" altLang="es-ES" sz="2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ES" sz="2000" b="1" i="0" u="none" strike="noStrike" cap="none" normalizeH="0" baseline="0" dirty="0">
                <a:ln>
                  <a:noFill/>
                </a:ln>
                <a:solidFill>
                  <a:schemeClr val="tx1"/>
                </a:solidFill>
                <a:effectLst/>
                <a:latin typeface="Arial" panose="020B0604020202020204" pitchFamily="34" charset="0"/>
              </a:rPr>
              <a:t>Registro:</a:t>
            </a:r>
            <a:r>
              <a:rPr kumimoji="0" lang="es-ES" altLang="es-ES" sz="2000" b="0" i="0" u="none" strike="noStrike" cap="none" normalizeH="0" baseline="0" dirty="0">
                <a:ln>
                  <a:noFill/>
                </a:ln>
                <a:solidFill>
                  <a:schemeClr val="tx1"/>
                </a:solidFill>
                <a:effectLst/>
                <a:latin typeface="Arial" panose="020B0604020202020204" pitchFamily="34" charset="0"/>
              </a:rPr>
              <a:t> Puedes llamar gratis al </a:t>
            </a:r>
            <a:r>
              <a:rPr kumimoji="0" lang="es-ES" altLang="es-ES" sz="2000" b="1" i="0" u="none" strike="noStrike" cap="none" normalizeH="0" baseline="0" dirty="0">
                <a:ln>
                  <a:noFill/>
                </a:ln>
                <a:solidFill>
                  <a:schemeClr val="tx1"/>
                </a:solidFill>
                <a:effectLst/>
                <a:latin typeface="Arial" panose="020B0604020202020204" pitchFamily="34" charset="0"/>
              </a:rPr>
              <a:t>3‑1‑1</a:t>
            </a:r>
            <a:r>
              <a:rPr kumimoji="0" lang="es-ES" altLang="es-ES" sz="2000" b="0" i="0" u="none" strike="noStrike" cap="none" normalizeH="0" baseline="0" dirty="0">
                <a:ln>
                  <a:noFill/>
                </a:ln>
                <a:solidFill>
                  <a:schemeClr val="tx1"/>
                </a:solidFill>
                <a:effectLst/>
                <a:latin typeface="Arial" panose="020B0604020202020204" pitchFamily="34" charset="0"/>
              </a:rPr>
              <a:t> (lunes a viernes de 8 a.m. a 5 p.m.) o llenar un formulario en su portal web 24/7.</a:t>
            </a:r>
          </a:p>
          <a:p>
            <a:pPr marL="0" marR="0" lvl="0" indent="0" algn="l" defTabSz="914400" rtl="0" eaLnBrk="0" fontAlgn="base" latinLnBrk="0" hangingPunct="0">
              <a:lnSpc>
                <a:spcPct val="100000"/>
              </a:lnSpc>
              <a:spcBef>
                <a:spcPct val="0"/>
              </a:spcBef>
              <a:spcAft>
                <a:spcPct val="0"/>
              </a:spcAft>
              <a:buClrTx/>
              <a:buSzTx/>
              <a:tabLst/>
            </a:pPr>
            <a:endParaRPr kumimoji="0" lang="es-ES" altLang="es-E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ES" sz="2000" b="1" i="0" u="none" strike="noStrike" cap="none" normalizeH="0" baseline="0" dirty="0">
                <a:ln>
                  <a:noFill/>
                </a:ln>
                <a:solidFill>
                  <a:schemeClr val="tx1"/>
                </a:solidFill>
                <a:effectLst/>
                <a:latin typeface="Arial" panose="020B0604020202020204" pitchFamily="34" charset="0"/>
              </a:rPr>
              <a:t>Atención inicial:</a:t>
            </a:r>
            <a:r>
              <a:rPr kumimoji="0" lang="es-ES" altLang="es-ES" sz="2000" b="0" i="0" u="none" strike="noStrike" cap="none" normalizeH="0" baseline="0" dirty="0">
                <a:ln>
                  <a:noFill/>
                </a:ln>
                <a:solidFill>
                  <a:schemeClr val="tx1"/>
                </a:solidFill>
                <a:effectLst/>
                <a:latin typeface="Arial" panose="020B0604020202020204" pitchFamily="34" charset="0"/>
              </a:rPr>
              <a:t> Un agente del centro de atención recibe tu reporte, lo registra y clasifica </a:t>
            </a:r>
          </a:p>
          <a:p>
            <a:pPr marL="0" marR="0" lvl="0" indent="0" algn="l" defTabSz="914400" rtl="0" eaLnBrk="0" fontAlgn="base" latinLnBrk="0" hangingPunct="0">
              <a:lnSpc>
                <a:spcPct val="100000"/>
              </a:lnSpc>
              <a:spcBef>
                <a:spcPct val="0"/>
              </a:spcBef>
              <a:spcAft>
                <a:spcPct val="0"/>
              </a:spcAft>
              <a:buClrTx/>
              <a:buSzTx/>
              <a:tabLst/>
            </a:pPr>
            <a:r>
              <a:rPr kumimoji="0" lang="es-ES" altLang="es-ES" sz="20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ES" sz="2000" b="1" i="0" u="none" strike="noStrike" cap="none" normalizeH="0" baseline="0" dirty="0">
                <a:ln>
                  <a:noFill/>
                </a:ln>
                <a:solidFill>
                  <a:schemeClr val="tx1"/>
                </a:solidFill>
                <a:effectLst/>
                <a:latin typeface="Arial" panose="020B0604020202020204" pitchFamily="34" charset="0"/>
              </a:rPr>
              <a:t>Canalización y seguimiento:</a:t>
            </a:r>
          </a:p>
          <a:p>
            <a:pPr marL="0" marR="0" lvl="0" indent="0" algn="l" defTabSz="914400" rtl="0" eaLnBrk="0" fontAlgn="base" latinLnBrk="0" hangingPunct="0">
              <a:lnSpc>
                <a:spcPct val="100000"/>
              </a:lnSpc>
              <a:spcBef>
                <a:spcPct val="0"/>
              </a:spcBef>
              <a:spcAft>
                <a:spcPct val="0"/>
              </a:spcAft>
              <a:buClrTx/>
              <a:buSzTx/>
              <a:tabLst/>
            </a:pPr>
            <a:endParaRPr kumimoji="0" lang="es-ES" altLang="es-E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ES" sz="2000" b="1" i="0" u="none" strike="noStrike" cap="none" normalizeH="0" baseline="0" dirty="0">
                <a:ln>
                  <a:noFill/>
                </a:ln>
                <a:solidFill>
                  <a:schemeClr val="tx1"/>
                </a:solidFill>
                <a:effectLst/>
                <a:latin typeface="Arial" panose="020B0604020202020204" pitchFamily="34" charset="0"/>
              </a:rPr>
              <a:t>Denuncias de corrupción o mala conducta de servidores públicos</a:t>
            </a:r>
            <a:r>
              <a:rPr kumimoji="0" lang="es-ES" altLang="es-ES" sz="2000" b="0" i="0" u="none" strike="noStrike" cap="none" normalizeH="0" baseline="0" dirty="0">
                <a:ln>
                  <a:noFill/>
                </a:ln>
                <a:solidFill>
                  <a:schemeClr val="tx1"/>
                </a:solidFill>
                <a:effectLst/>
                <a:latin typeface="Arial" panose="020B0604020202020204" pitchFamily="34" charset="0"/>
              </a:rPr>
              <a:t> se manejan </a:t>
            </a:r>
            <a:r>
              <a:rPr kumimoji="0" lang="es-ES" altLang="es-ES" sz="2000" b="1" i="0" u="none" strike="noStrike" cap="none" normalizeH="0" baseline="0" dirty="0">
                <a:ln>
                  <a:noFill/>
                </a:ln>
                <a:solidFill>
                  <a:schemeClr val="tx1"/>
                </a:solidFill>
                <a:effectLst/>
                <a:latin typeface="Arial" panose="020B0604020202020204" pitchFamily="34" charset="0"/>
              </a:rPr>
              <a:t>exclusivamente</a:t>
            </a:r>
            <a:r>
              <a:rPr kumimoji="0" lang="es-ES" altLang="es-ES" sz="2000" b="0" i="0" u="none" strike="noStrike" cap="none" normalizeH="0" baseline="0" dirty="0">
                <a:ln>
                  <a:noFill/>
                </a:ln>
                <a:solidFill>
                  <a:schemeClr val="tx1"/>
                </a:solidFill>
                <a:effectLst/>
                <a:latin typeface="Arial" panose="020B0604020202020204" pitchFamily="34" charset="0"/>
              </a:rPr>
              <a:t> por la </a:t>
            </a:r>
            <a:r>
              <a:rPr kumimoji="0" lang="es-ES" altLang="es-ES" sz="2000" b="1" i="0" u="none" strike="noStrike" cap="none" normalizeH="0" baseline="0" dirty="0">
                <a:ln>
                  <a:noFill/>
                </a:ln>
                <a:solidFill>
                  <a:schemeClr val="tx1"/>
                </a:solidFill>
                <a:effectLst/>
                <a:latin typeface="Arial" panose="020B0604020202020204" pitchFamily="34" charset="0"/>
              </a:rPr>
              <a:t>Dirección General de Ética e Integridad Gubernamental (DIGEIG)</a:t>
            </a:r>
            <a:r>
              <a:rPr kumimoji="0" lang="es-ES" altLang="es-ES" sz="20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lang="es-ES" altLang="es-ES"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ES" sz="2000" b="0" i="0" u="none" strike="noStrike" cap="none" normalizeH="0" baseline="0" dirty="0">
                <a:ln>
                  <a:noFill/>
                </a:ln>
                <a:solidFill>
                  <a:schemeClr val="tx1"/>
                </a:solidFill>
                <a:effectLst/>
                <a:latin typeface="Arial" panose="020B0604020202020204" pitchFamily="34" charset="0"/>
              </a:rPr>
              <a:t>Los demás casos (servicios públicos, reclamos, quejas) se remiten al </a:t>
            </a:r>
            <a:r>
              <a:rPr kumimoji="0" lang="es-ES" altLang="es-ES" sz="2000" b="1" i="0" u="none" strike="noStrike" cap="none" normalizeH="0" baseline="0" dirty="0">
                <a:ln>
                  <a:noFill/>
                </a:ln>
                <a:solidFill>
                  <a:schemeClr val="tx1"/>
                </a:solidFill>
                <a:effectLst/>
                <a:latin typeface="Arial" panose="020B0604020202020204" pitchFamily="34" charset="0"/>
              </a:rPr>
              <a:t>órgano público correspondiente</a:t>
            </a:r>
            <a:r>
              <a:rPr kumimoji="0" lang="es-ES" altLang="es-ES" sz="2000" b="0" i="0" u="none" strike="noStrike" cap="none" normalizeH="0" baseline="0" dirty="0">
                <a:ln>
                  <a:noFill/>
                </a:ln>
                <a:solidFill>
                  <a:schemeClr val="tx1"/>
                </a:solidFill>
                <a:effectLst/>
                <a:latin typeface="Arial" panose="020B0604020202020204" pitchFamily="34" charset="0"/>
              </a:rPr>
              <a:t>, ya sea ministerio, institución o dependencia encargada del asunto.</a:t>
            </a:r>
          </a:p>
          <a:p>
            <a:pPr marL="0" marR="0" lvl="0" indent="0" algn="l" defTabSz="914400" rtl="0" eaLnBrk="0" fontAlgn="base" latinLnBrk="0" hangingPunct="0">
              <a:lnSpc>
                <a:spcPct val="100000"/>
              </a:lnSpc>
              <a:spcBef>
                <a:spcPct val="0"/>
              </a:spcBef>
              <a:spcAft>
                <a:spcPct val="0"/>
              </a:spcAft>
              <a:buClrTx/>
              <a:buSzTx/>
              <a:tabLst/>
            </a:pPr>
            <a:endParaRPr kumimoji="0" lang="es-ES" altLang="es-E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ES" sz="2000" b="1" i="0" u="none" strike="noStrike" cap="none" normalizeH="0" baseline="0" dirty="0">
                <a:ln>
                  <a:noFill/>
                </a:ln>
                <a:solidFill>
                  <a:schemeClr val="tx1"/>
                </a:solidFill>
                <a:effectLst/>
                <a:latin typeface="Arial" panose="020B0604020202020204" pitchFamily="34" charset="0"/>
              </a:rPr>
              <a:t>Confidencialidad y seguimiento:</a:t>
            </a:r>
            <a:r>
              <a:rPr kumimoji="0" lang="es-ES" altLang="es-ES" sz="2000" b="0" i="0" u="none" strike="noStrike" cap="none" normalizeH="0" baseline="0" dirty="0">
                <a:ln>
                  <a:noFill/>
                </a:ln>
                <a:solidFill>
                  <a:schemeClr val="tx1"/>
                </a:solidFill>
                <a:effectLst/>
                <a:latin typeface="Arial" panose="020B0604020202020204" pitchFamily="34" charset="0"/>
              </a:rPr>
              <a:t> Tu identidad se mantiene confidencial y, tras </a:t>
            </a:r>
            <a:r>
              <a:rPr kumimoji="0" lang="es-ES" altLang="es-ES" sz="2200" b="0" i="0" u="none" strike="noStrike" cap="none" normalizeH="0" baseline="0" dirty="0">
                <a:ln>
                  <a:noFill/>
                </a:ln>
                <a:solidFill>
                  <a:schemeClr val="tx1"/>
                </a:solidFill>
                <a:effectLst/>
                <a:latin typeface="Arial" panose="020B0604020202020204" pitchFamily="34" charset="0"/>
              </a:rPr>
              <a:t>registrar tu caso, recibes un número de formulario que te permite hacer seguimiento</a:t>
            </a:r>
          </a:p>
        </p:txBody>
      </p:sp>
    </p:spTree>
    <p:extLst>
      <p:ext uri="{BB962C8B-B14F-4D97-AF65-F5344CB8AC3E}">
        <p14:creationId xmlns:p14="http://schemas.microsoft.com/office/powerpoint/2010/main" val="163021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12980F1-0AA5-1E94-8F0B-04458C160136}"/>
              </a:ext>
            </a:extLst>
          </p:cNvPr>
          <p:cNvSpPr txBox="1"/>
          <p:nvPr/>
        </p:nvSpPr>
        <p:spPr>
          <a:xfrm>
            <a:off x="5845214" y="120282"/>
            <a:ext cx="6099859" cy="124053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200" b="1" kern="1200" dirty="0">
                <a:solidFill>
                  <a:srgbClr val="00B050"/>
                </a:solidFill>
                <a:latin typeface="Comic Sans MS" panose="030F0702030302020204" pitchFamily="66" charset="0"/>
                <a:ea typeface="+mj-ea"/>
                <a:cs typeface="+mj-cs"/>
              </a:rPr>
              <a:t>¿</a:t>
            </a:r>
            <a:r>
              <a:rPr lang="en-US" sz="2200" b="1" kern="1200" dirty="0" err="1">
                <a:solidFill>
                  <a:srgbClr val="00B050"/>
                </a:solidFill>
                <a:latin typeface="Comic Sans MS" panose="030F0702030302020204" pitchFamily="66" charset="0"/>
                <a:ea typeface="+mj-ea"/>
                <a:cs typeface="+mj-cs"/>
              </a:rPr>
              <a:t>Qué</a:t>
            </a:r>
            <a:r>
              <a:rPr lang="en-US" sz="2200" b="1" kern="1200" dirty="0">
                <a:solidFill>
                  <a:srgbClr val="00B050"/>
                </a:solidFill>
                <a:latin typeface="Comic Sans MS" panose="030F0702030302020204" pitchFamily="66" charset="0"/>
                <a:ea typeface="+mj-ea"/>
                <a:cs typeface="+mj-cs"/>
              </a:rPr>
              <a:t> es El </a:t>
            </a:r>
            <a:r>
              <a:rPr lang="en-US" sz="2200" b="1" kern="1200" dirty="0" err="1">
                <a:solidFill>
                  <a:srgbClr val="00B050"/>
                </a:solidFill>
                <a:latin typeface="Comic Sans MS" panose="030F0702030302020204" pitchFamily="66" charset="0"/>
                <a:ea typeface="+mj-ea"/>
                <a:cs typeface="+mj-cs"/>
              </a:rPr>
              <a:t>Mecanismo</a:t>
            </a:r>
            <a:r>
              <a:rPr lang="en-US" sz="2200" b="1" kern="1200" dirty="0">
                <a:solidFill>
                  <a:srgbClr val="00B050"/>
                </a:solidFill>
                <a:latin typeface="Comic Sans MS" panose="030F0702030302020204" pitchFamily="66" charset="0"/>
                <a:ea typeface="+mj-ea"/>
                <a:cs typeface="+mj-cs"/>
              </a:rPr>
              <a:t> de </a:t>
            </a:r>
            <a:r>
              <a:rPr lang="en-US" sz="2200" b="1" kern="1200" dirty="0" err="1">
                <a:solidFill>
                  <a:srgbClr val="00B050"/>
                </a:solidFill>
                <a:latin typeface="Comic Sans MS" panose="030F0702030302020204" pitchFamily="66" charset="0"/>
                <a:ea typeface="+mj-ea"/>
                <a:cs typeface="+mj-cs"/>
              </a:rPr>
              <a:t>Quejas</a:t>
            </a:r>
            <a:r>
              <a:rPr lang="en-US" sz="2200" b="1" kern="1200" dirty="0">
                <a:solidFill>
                  <a:srgbClr val="00B050"/>
                </a:solidFill>
                <a:latin typeface="Comic Sans MS" panose="030F0702030302020204" pitchFamily="66" charset="0"/>
                <a:ea typeface="+mj-ea"/>
                <a:cs typeface="+mj-cs"/>
              </a:rPr>
              <a:t> y </a:t>
            </a:r>
            <a:r>
              <a:rPr lang="en-US" sz="2200" b="1" kern="1200" dirty="0" err="1">
                <a:solidFill>
                  <a:srgbClr val="00B050"/>
                </a:solidFill>
                <a:latin typeface="Comic Sans MS" panose="030F0702030302020204" pitchFamily="66" charset="0"/>
                <a:ea typeface="+mj-ea"/>
                <a:cs typeface="+mj-cs"/>
              </a:rPr>
              <a:t>Reclamos</a:t>
            </a:r>
            <a:r>
              <a:rPr lang="en-US" sz="2200" b="1" kern="1200" dirty="0">
                <a:solidFill>
                  <a:srgbClr val="00B050"/>
                </a:solidFill>
                <a:latin typeface="Comic Sans MS" panose="030F0702030302020204" pitchFamily="66" charset="0"/>
                <a:ea typeface="+mj-ea"/>
                <a:cs typeface="+mj-cs"/>
              </a:rPr>
              <a:t> MQR ? </a:t>
            </a:r>
          </a:p>
          <a:p>
            <a:pPr>
              <a:lnSpc>
                <a:spcPct val="90000"/>
              </a:lnSpc>
              <a:spcBef>
                <a:spcPct val="0"/>
              </a:spcBef>
              <a:spcAft>
                <a:spcPts val="600"/>
              </a:spcAft>
            </a:pPr>
            <a:r>
              <a:rPr lang="en-US" sz="2200" b="1" kern="1200" dirty="0">
                <a:solidFill>
                  <a:srgbClr val="00B050"/>
                </a:solidFill>
                <a:latin typeface="+mj-lt"/>
                <a:ea typeface="+mj-ea"/>
                <a:cs typeface="+mj-cs"/>
              </a:rPr>
              <a:t> </a:t>
            </a:r>
          </a:p>
        </p:txBody>
      </p:sp>
      <p:pic>
        <p:nvPicPr>
          <p:cNvPr id="9" name="Imagen 8">
            <a:extLst>
              <a:ext uri="{FF2B5EF4-FFF2-40B4-BE49-F238E27FC236}">
                <a16:creationId xmlns:a16="http://schemas.microsoft.com/office/drawing/2014/main" id="{7EC9FCD9-C2AB-6F3A-20CE-9F42B687D98C}"/>
              </a:ext>
            </a:extLst>
          </p:cNvPr>
          <p:cNvPicPr>
            <a:picLocks noChangeAspect="1"/>
          </p:cNvPicPr>
          <p:nvPr/>
        </p:nvPicPr>
        <p:blipFill>
          <a:blip r:embed="rId2"/>
          <a:stretch>
            <a:fillRect/>
          </a:stretch>
        </p:blipFill>
        <p:spPr>
          <a:xfrm>
            <a:off x="787114" y="1934468"/>
            <a:ext cx="4907939" cy="2220843"/>
          </a:xfrm>
          <a:prstGeom prst="rect">
            <a:avLst/>
          </a:prstGeom>
        </p:spPr>
      </p:pic>
      <p:sp>
        <p:nvSpPr>
          <p:cNvPr id="8" name="CuadroTexto 7">
            <a:extLst>
              <a:ext uri="{FF2B5EF4-FFF2-40B4-BE49-F238E27FC236}">
                <a16:creationId xmlns:a16="http://schemas.microsoft.com/office/drawing/2014/main" id="{4D8D6CCE-8D12-D9FF-8F22-B618EC8905BD}"/>
              </a:ext>
            </a:extLst>
          </p:cNvPr>
          <p:cNvSpPr txBox="1"/>
          <p:nvPr/>
        </p:nvSpPr>
        <p:spPr>
          <a:xfrm>
            <a:off x="5845215" y="1360821"/>
            <a:ext cx="6099859" cy="5064381"/>
          </a:xfrm>
          <a:prstGeom prst="rect">
            <a:avLst/>
          </a:prstGeom>
        </p:spPr>
        <p:txBody>
          <a:bodyPr vert="horz" lIns="91440" tIns="45720" rIns="91440" bIns="45720" rtlCol="0" anchor="t">
            <a:noAutofit/>
          </a:bodyPr>
          <a:lstStyle/>
          <a:p>
            <a:pPr>
              <a:lnSpc>
                <a:spcPct val="90000"/>
              </a:lnSpc>
              <a:spcAft>
                <a:spcPts val="600"/>
              </a:spcAft>
            </a:pPr>
            <a:r>
              <a:rPr lang="es-ES" b="1" dirty="0"/>
              <a:t>El Mecanismo de Atención de Quejas (MAQ) garantiza que la comunidad tenga oportunidades adecuadas para presentar sus quejas, conforme a su contexto y necesidades.</a:t>
            </a:r>
          </a:p>
          <a:p>
            <a:pPr>
              <a:lnSpc>
                <a:spcPct val="90000"/>
              </a:lnSpc>
              <a:spcAft>
                <a:spcPts val="600"/>
              </a:spcAft>
            </a:pPr>
            <a:r>
              <a:rPr lang="es-ES" b="1" dirty="0"/>
              <a:t>Como parte de este mecanismo, se deberán cumplir los siguientes lineamientos: </a:t>
            </a:r>
          </a:p>
          <a:p>
            <a:pPr>
              <a:lnSpc>
                <a:spcPct val="90000"/>
              </a:lnSpc>
              <a:spcAft>
                <a:spcPts val="600"/>
              </a:spcAft>
            </a:pPr>
            <a:endParaRPr lang="es-ES" b="1" dirty="0"/>
          </a:p>
          <a:p>
            <a:pPr indent="-228600">
              <a:lnSpc>
                <a:spcPct val="90000"/>
              </a:lnSpc>
              <a:spcAft>
                <a:spcPts val="600"/>
              </a:spcAft>
              <a:buFont typeface="Arial" panose="020B0604020202020204" pitchFamily="34" charset="0"/>
              <a:buChar char="•"/>
            </a:pPr>
            <a:r>
              <a:rPr lang="es-ES" b="1" dirty="0"/>
              <a:t>Facilitar la presentación de quejas y reclamos, incluyendo la posibilidad de hacerlo de forma anónima.</a:t>
            </a:r>
          </a:p>
          <a:p>
            <a:pPr indent="-228600">
              <a:lnSpc>
                <a:spcPct val="90000"/>
              </a:lnSpc>
              <a:spcAft>
                <a:spcPts val="600"/>
              </a:spcAft>
              <a:buFont typeface="Arial" panose="020B0604020202020204" pitchFamily="34" charset="0"/>
              <a:buChar char="•"/>
            </a:pPr>
            <a:endParaRPr lang="es-ES" b="1" dirty="0"/>
          </a:p>
          <a:p>
            <a:pPr indent="-228600">
              <a:lnSpc>
                <a:spcPct val="90000"/>
              </a:lnSpc>
              <a:spcAft>
                <a:spcPts val="600"/>
              </a:spcAft>
              <a:buFont typeface="Arial" panose="020B0604020202020204" pitchFamily="34" charset="0"/>
              <a:buChar char="•"/>
            </a:pPr>
            <a:r>
              <a:rPr lang="es-ES" b="1" dirty="0"/>
              <a:t>Evaluar todas las quejas recibidas y emitir una respuesta en un plazo no mayor de 30 días calendario.</a:t>
            </a:r>
          </a:p>
          <a:p>
            <a:pPr indent="-228600">
              <a:lnSpc>
                <a:spcPct val="90000"/>
              </a:lnSpc>
              <a:spcAft>
                <a:spcPts val="600"/>
              </a:spcAft>
              <a:buFont typeface="Arial" panose="020B0604020202020204" pitchFamily="34" charset="0"/>
              <a:buChar char="•"/>
            </a:pPr>
            <a:endParaRPr lang="es-ES" b="1" dirty="0"/>
          </a:p>
          <a:p>
            <a:pPr indent="-228600">
              <a:lnSpc>
                <a:spcPct val="90000"/>
              </a:lnSpc>
              <a:spcAft>
                <a:spcPts val="600"/>
              </a:spcAft>
              <a:buFont typeface="Arial" panose="020B0604020202020204" pitchFamily="34" charset="0"/>
              <a:buChar char="•"/>
            </a:pPr>
            <a:r>
              <a:rPr lang="es-ES" b="1" dirty="0"/>
              <a:t>Divulgar ampliamente entre los beneficiarios la existencia, funciones y canales del mecanismo, para asegurar su conocimiento y acceso efectivo.</a:t>
            </a:r>
            <a:endParaRPr lang="en-US" dirty="0"/>
          </a:p>
        </p:txBody>
      </p:sp>
      <p:grpSp>
        <p:nvGrpSpPr>
          <p:cNvPr id="22" name="Group 13">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5" name="Rectangle 14">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71184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7A99252-98AD-3379-8A90-8012C1E791D4}"/>
              </a:ext>
            </a:extLst>
          </p:cNvPr>
          <p:cNvPicPr>
            <a:picLocks noChangeAspect="1"/>
          </p:cNvPicPr>
          <p:nvPr/>
        </p:nvPicPr>
        <p:blipFill>
          <a:blip r:embed="rId2"/>
          <a:stretch>
            <a:fillRect/>
          </a:stretch>
        </p:blipFill>
        <p:spPr>
          <a:xfrm>
            <a:off x="1745975" y="311520"/>
            <a:ext cx="9192908" cy="2572109"/>
          </a:xfrm>
          <a:prstGeom prst="rect">
            <a:avLst/>
          </a:prstGeom>
        </p:spPr>
      </p:pic>
      <p:sp>
        <p:nvSpPr>
          <p:cNvPr id="5" name="CuadroTexto 4">
            <a:extLst>
              <a:ext uri="{FF2B5EF4-FFF2-40B4-BE49-F238E27FC236}">
                <a16:creationId xmlns:a16="http://schemas.microsoft.com/office/drawing/2014/main" id="{E54401C9-5F43-19F1-5756-3C26BF8D5A30}"/>
              </a:ext>
            </a:extLst>
          </p:cNvPr>
          <p:cNvSpPr txBox="1"/>
          <p:nvPr/>
        </p:nvSpPr>
        <p:spPr>
          <a:xfrm>
            <a:off x="3042835" y="3333601"/>
            <a:ext cx="5684789" cy="923330"/>
          </a:xfrm>
          <a:prstGeom prst="rect">
            <a:avLst/>
          </a:prstGeom>
          <a:noFill/>
        </p:spPr>
        <p:txBody>
          <a:bodyPr wrap="square">
            <a:spAutoFit/>
          </a:bodyPr>
          <a:lstStyle/>
          <a:p>
            <a:r>
              <a:rPr lang="es-ES" dirty="0">
                <a:hlinkClick r:id="rId3"/>
              </a:rPr>
              <a:t>https://docs.google.com/forms/d/16OTbDLs9f90F6pvrO9cjjtSdf2GT9Lh4yOh_CuL2miw/viewform?edit_requested=true&amp;pli=1</a:t>
            </a:r>
            <a:r>
              <a:rPr lang="es-ES" dirty="0"/>
              <a:t>. </a:t>
            </a:r>
          </a:p>
        </p:txBody>
      </p:sp>
      <p:grpSp>
        <p:nvGrpSpPr>
          <p:cNvPr id="6" name="Grupo 5">
            <a:extLst>
              <a:ext uri="{FF2B5EF4-FFF2-40B4-BE49-F238E27FC236}">
                <a16:creationId xmlns:a16="http://schemas.microsoft.com/office/drawing/2014/main" id="{7316B805-DE70-238E-27E6-772FC304CA58}"/>
              </a:ext>
            </a:extLst>
          </p:cNvPr>
          <p:cNvGrpSpPr/>
          <p:nvPr/>
        </p:nvGrpSpPr>
        <p:grpSpPr>
          <a:xfrm>
            <a:off x="4631802" y="4758170"/>
            <a:ext cx="2928395" cy="1308833"/>
            <a:chOff x="4548850" y="3948764"/>
            <a:chExt cx="2928395" cy="1308833"/>
          </a:xfrm>
        </p:grpSpPr>
        <p:sp>
          <p:nvSpPr>
            <p:cNvPr id="7" name="Rectángulo 6">
              <a:extLst>
                <a:ext uri="{FF2B5EF4-FFF2-40B4-BE49-F238E27FC236}">
                  <a16:creationId xmlns:a16="http://schemas.microsoft.com/office/drawing/2014/main" id="{A2CF4009-D0F5-1FB1-26A3-45E6312A7826}"/>
                </a:ext>
              </a:extLst>
            </p:cNvPr>
            <p:cNvSpPr/>
            <p:nvPr/>
          </p:nvSpPr>
          <p:spPr>
            <a:xfrm>
              <a:off x="4548850" y="3948764"/>
              <a:ext cx="2928395" cy="13088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0CA452AF-7FEE-3A79-C153-4BF8E7E7F56D}"/>
                </a:ext>
              </a:extLst>
            </p:cNvPr>
            <p:cNvPicPr>
              <a:picLocks noChangeAspect="1"/>
            </p:cNvPicPr>
            <p:nvPr/>
          </p:nvPicPr>
          <p:blipFill>
            <a:blip r:embed="rId4"/>
            <a:stretch>
              <a:fillRect/>
            </a:stretch>
          </p:blipFill>
          <p:spPr>
            <a:xfrm>
              <a:off x="4548850" y="3948764"/>
              <a:ext cx="2928395" cy="1295461"/>
            </a:xfrm>
            <a:prstGeom prst="rect">
              <a:avLst/>
            </a:prstGeom>
          </p:spPr>
        </p:pic>
      </p:grpSp>
      <p:sp>
        <p:nvSpPr>
          <p:cNvPr id="9" name="CuadroTexto 8">
            <a:extLst>
              <a:ext uri="{FF2B5EF4-FFF2-40B4-BE49-F238E27FC236}">
                <a16:creationId xmlns:a16="http://schemas.microsoft.com/office/drawing/2014/main" id="{D0751D58-64FF-176A-6C7A-78A29901B812}"/>
              </a:ext>
            </a:extLst>
          </p:cNvPr>
          <p:cNvSpPr txBox="1"/>
          <p:nvPr/>
        </p:nvSpPr>
        <p:spPr>
          <a:xfrm>
            <a:off x="3042835" y="2840478"/>
            <a:ext cx="6599188" cy="461665"/>
          </a:xfrm>
          <a:prstGeom prst="rect">
            <a:avLst/>
          </a:prstGeom>
          <a:noFill/>
        </p:spPr>
        <p:txBody>
          <a:bodyPr wrap="square" rtlCol="0">
            <a:spAutoFit/>
          </a:bodyPr>
          <a:lstStyle/>
          <a:p>
            <a:r>
              <a:rPr lang="en-US" sz="2400" dirty="0"/>
              <a:t>Para acceder al MQR  marque </a:t>
            </a:r>
            <a:r>
              <a:rPr lang="en-US" sz="2400" dirty="0" err="1"/>
              <a:t>el</a:t>
            </a:r>
            <a:r>
              <a:rPr lang="en-US" sz="2400" dirty="0"/>
              <a:t> </a:t>
            </a:r>
            <a:r>
              <a:rPr lang="en-US" sz="2400" dirty="0" err="1"/>
              <a:t>siguiente</a:t>
            </a:r>
            <a:r>
              <a:rPr lang="en-US" sz="2400" dirty="0"/>
              <a:t> link.,  </a:t>
            </a:r>
            <a:endParaRPr lang="es-ES" sz="2400" dirty="0"/>
          </a:p>
        </p:txBody>
      </p:sp>
      <p:pic>
        <p:nvPicPr>
          <p:cNvPr id="11" name="Gráfico 10" descr="Mano con dedo índice apuntando a la derecha con relleno sólido">
            <a:extLst>
              <a:ext uri="{FF2B5EF4-FFF2-40B4-BE49-F238E27FC236}">
                <a16:creationId xmlns:a16="http://schemas.microsoft.com/office/drawing/2014/main" id="{2A1174FB-8625-74EC-C476-59C59E30F3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0729" y="3342531"/>
            <a:ext cx="914400" cy="914400"/>
          </a:xfrm>
          <a:prstGeom prst="rect">
            <a:avLst/>
          </a:prstGeom>
        </p:spPr>
      </p:pic>
    </p:spTree>
    <p:extLst>
      <p:ext uri="{BB962C8B-B14F-4D97-AF65-F5344CB8AC3E}">
        <p14:creationId xmlns:p14="http://schemas.microsoft.com/office/powerpoint/2010/main" val="2633661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5" name="Rectangle 14">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9" name="Rectangle 18">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Imagen 2">
            <a:extLst>
              <a:ext uri="{FF2B5EF4-FFF2-40B4-BE49-F238E27FC236}">
                <a16:creationId xmlns:a16="http://schemas.microsoft.com/office/drawing/2014/main" id="{D0C6D519-5F61-A749-4B1F-58372911FF70}"/>
              </a:ext>
            </a:extLst>
          </p:cNvPr>
          <p:cNvPicPr>
            <a:picLocks noChangeAspect="1"/>
          </p:cNvPicPr>
          <p:nvPr/>
        </p:nvPicPr>
        <p:blipFill>
          <a:blip r:embed="rId2"/>
          <a:stretch>
            <a:fillRect/>
          </a:stretch>
        </p:blipFill>
        <p:spPr>
          <a:xfrm>
            <a:off x="706569" y="1320184"/>
            <a:ext cx="3209544" cy="3710455"/>
          </a:xfrm>
          <a:prstGeom prst="rect">
            <a:avLst/>
          </a:prstGeom>
        </p:spPr>
      </p:pic>
      <p:grpSp>
        <p:nvGrpSpPr>
          <p:cNvPr id="22" name="Group 21">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3" name="Rectangle 22">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Imagen 4">
            <a:extLst>
              <a:ext uri="{FF2B5EF4-FFF2-40B4-BE49-F238E27FC236}">
                <a16:creationId xmlns:a16="http://schemas.microsoft.com/office/drawing/2014/main" id="{B874AFB3-CFC1-C5FA-E431-37F566C1D109}"/>
              </a:ext>
            </a:extLst>
          </p:cNvPr>
          <p:cNvPicPr>
            <a:picLocks noChangeAspect="1"/>
          </p:cNvPicPr>
          <p:nvPr/>
        </p:nvPicPr>
        <p:blipFill>
          <a:blip r:embed="rId3"/>
          <a:stretch>
            <a:fillRect/>
          </a:stretch>
        </p:blipFill>
        <p:spPr>
          <a:xfrm>
            <a:off x="4491228" y="1477210"/>
            <a:ext cx="3209544" cy="3647209"/>
          </a:xfrm>
          <a:prstGeom prst="rect">
            <a:avLst/>
          </a:prstGeom>
        </p:spPr>
      </p:pic>
      <p:pic>
        <p:nvPicPr>
          <p:cNvPr id="9" name="Imagen 8">
            <a:extLst>
              <a:ext uri="{FF2B5EF4-FFF2-40B4-BE49-F238E27FC236}">
                <a16:creationId xmlns:a16="http://schemas.microsoft.com/office/drawing/2014/main" id="{334CCBAA-122E-EA23-A371-F473B9641D2B}"/>
              </a:ext>
            </a:extLst>
          </p:cNvPr>
          <p:cNvPicPr>
            <a:picLocks noChangeAspect="1"/>
          </p:cNvPicPr>
          <p:nvPr/>
        </p:nvPicPr>
        <p:blipFill>
          <a:blip r:embed="rId4"/>
          <a:stretch>
            <a:fillRect/>
          </a:stretch>
        </p:blipFill>
        <p:spPr>
          <a:xfrm>
            <a:off x="8275887" y="1245816"/>
            <a:ext cx="3209544" cy="3878603"/>
          </a:xfrm>
          <a:prstGeom prst="rect">
            <a:avLst/>
          </a:prstGeom>
        </p:spPr>
      </p:pic>
      <p:sp>
        <p:nvSpPr>
          <p:cNvPr id="11" name="CuadroTexto 10">
            <a:extLst>
              <a:ext uri="{FF2B5EF4-FFF2-40B4-BE49-F238E27FC236}">
                <a16:creationId xmlns:a16="http://schemas.microsoft.com/office/drawing/2014/main" id="{B77513A1-E5B2-B41B-6148-12E4242D033E}"/>
              </a:ext>
            </a:extLst>
          </p:cNvPr>
          <p:cNvSpPr txBox="1"/>
          <p:nvPr/>
        </p:nvSpPr>
        <p:spPr>
          <a:xfrm>
            <a:off x="1417986" y="-4160"/>
            <a:ext cx="9356027" cy="707886"/>
          </a:xfrm>
          <a:prstGeom prst="rect">
            <a:avLst/>
          </a:prstGeom>
          <a:noFill/>
        </p:spPr>
        <p:txBody>
          <a:bodyPr wrap="square">
            <a:spAutoFit/>
          </a:bodyPr>
          <a:lstStyle/>
          <a:p>
            <a:pPr algn="ctr"/>
            <a:r>
              <a:rPr lang="es-ES" sz="2000" b="1" dirty="0">
                <a:solidFill>
                  <a:srgbClr val="FF0000"/>
                </a:solidFill>
                <a:latin typeface="Comic Sans MS" panose="030F0702030302020204" pitchFamily="66" charset="0"/>
              </a:rPr>
              <a:t>Al seleccionar enlace anterior, se desplegará un formulario similar, que deberá ser debidamente completado por la persona interesada</a:t>
            </a:r>
            <a:endParaRPr lang="es-ES" sz="2000" dirty="0">
              <a:solidFill>
                <a:srgbClr val="FF0000"/>
              </a:solidFill>
              <a:latin typeface="Comic Sans MS" panose="030F0702030302020204" pitchFamily="66" charset="0"/>
            </a:endParaRPr>
          </a:p>
        </p:txBody>
      </p:sp>
      <p:sp>
        <p:nvSpPr>
          <p:cNvPr id="13" name="CuadroTexto 12">
            <a:extLst>
              <a:ext uri="{FF2B5EF4-FFF2-40B4-BE49-F238E27FC236}">
                <a16:creationId xmlns:a16="http://schemas.microsoft.com/office/drawing/2014/main" id="{29D0AAC8-8162-06A1-05C2-037D31B6BEDA}"/>
              </a:ext>
            </a:extLst>
          </p:cNvPr>
          <p:cNvSpPr txBox="1"/>
          <p:nvPr/>
        </p:nvSpPr>
        <p:spPr>
          <a:xfrm>
            <a:off x="2116402" y="5959873"/>
            <a:ext cx="8543576" cy="738664"/>
          </a:xfrm>
          <a:prstGeom prst="rect">
            <a:avLst/>
          </a:prstGeom>
          <a:noFill/>
        </p:spPr>
        <p:txBody>
          <a:bodyPr wrap="square">
            <a:spAutoFit/>
          </a:bodyPr>
          <a:lstStyle/>
          <a:p>
            <a:r>
              <a:rPr lang="es-ES" sz="2400" b="0" i="0" u="sng" dirty="0">
                <a:solidFill>
                  <a:srgbClr val="0056B3"/>
                </a:solidFill>
                <a:effectLst/>
                <a:latin typeface="Atkinson-Hyperlegible"/>
                <a:hlinkClick r:id="rId5"/>
              </a:rPr>
              <a:t>Si desea mas </a:t>
            </a:r>
            <a:r>
              <a:rPr lang="es-ES" sz="2400" b="0" i="0" u="sng" dirty="0" err="1">
                <a:solidFill>
                  <a:srgbClr val="0056B3"/>
                </a:solidFill>
                <a:effectLst/>
                <a:latin typeface="Atkinson-Hyperlegible"/>
                <a:hlinkClick r:id="rId5"/>
              </a:rPr>
              <a:t>infomaciones</a:t>
            </a:r>
            <a:r>
              <a:rPr lang="es-ES" sz="2400" u="sng" dirty="0">
                <a:solidFill>
                  <a:srgbClr val="0056B3"/>
                </a:solidFill>
                <a:latin typeface="Atkinson-Hyperlegible"/>
                <a:hlinkClick r:id="rId5"/>
              </a:rPr>
              <a:t>, escriba al siguiente correo  </a:t>
            </a:r>
            <a:r>
              <a:rPr lang="es-ES" b="0" i="0" u="sng" dirty="0">
                <a:solidFill>
                  <a:srgbClr val="0056B3"/>
                </a:solidFill>
                <a:effectLst/>
                <a:latin typeface="Atkinson-Hyperlegible"/>
                <a:hlinkClick r:id="rId5"/>
              </a:rPr>
              <a:t>comunicaciones@utepdard.gob.do</a:t>
            </a:r>
            <a:r>
              <a:rPr lang="es-ES" b="0" i="0" u="sng" dirty="0">
                <a:solidFill>
                  <a:srgbClr val="0056B3"/>
                </a:solidFill>
                <a:effectLst/>
                <a:latin typeface="Atkinson-Hyperlegible"/>
              </a:rPr>
              <a:t> o llame al teléfono  </a:t>
            </a:r>
            <a:r>
              <a:rPr lang="es-ES" dirty="0">
                <a:solidFill>
                  <a:srgbClr val="FF0000"/>
                </a:solidFill>
              </a:rPr>
              <a:t>829-893-2566 </a:t>
            </a:r>
            <a:r>
              <a:rPr lang="es-ES" b="1" dirty="0">
                <a:solidFill>
                  <a:srgbClr val="FF0000"/>
                </a:solidFill>
              </a:rPr>
              <a:t>Ext.:</a:t>
            </a:r>
            <a:r>
              <a:rPr lang="es-ES" dirty="0">
                <a:solidFill>
                  <a:srgbClr val="FF0000"/>
                </a:solidFill>
              </a:rPr>
              <a:t> 201 </a:t>
            </a:r>
          </a:p>
        </p:txBody>
      </p:sp>
    </p:spTree>
    <p:extLst>
      <p:ext uri="{BB962C8B-B14F-4D97-AF65-F5344CB8AC3E}">
        <p14:creationId xmlns:p14="http://schemas.microsoft.com/office/powerpoint/2010/main" val="73534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7965882-7B57-C09C-A7F3-10B4A811A9FC}"/>
              </a:ext>
            </a:extLst>
          </p:cNvPr>
          <p:cNvPicPr>
            <a:picLocks noChangeAspect="1"/>
          </p:cNvPicPr>
          <p:nvPr/>
        </p:nvPicPr>
        <p:blipFill>
          <a:blip r:embed="rId2"/>
          <a:stretch>
            <a:fillRect/>
          </a:stretch>
        </p:blipFill>
        <p:spPr>
          <a:xfrm>
            <a:off x="643467" y="1179830"/>
            <a:ext cx="10905066" cy="4498338"/>
          </a:xfrm>
          <a:prstGeom prst="rect">
            <a:avLst/>
          </a:prstGeom>
        </p:spPr>
      </p:pic>
      <p:sp>
        <p:nvSpPr>
          <p:cNvPr id="3" name="CuadroTexto 2">
            <a:extLst>
              <a:ext uri="{FF2B5EF4-FFF2-40B4-BE49-F238E27FC236}">
                <a16:creationId xmlns:a16="http://schemas.microsoft.com/office/drawing/2014/main" id="{84E07057-EB01-4429-3BCD-4DC932C27A05}"/>
              </a:ext>
            </a:extLst>
          </p:cNvPr>
          <p:cNvSpPr txBox="1"/>
          <p:nvPr/>
        </p:nvSpPr>
        <p:spPr>
          <a:xfrm>
            <a:off x="1530650" y="5657671"/>
            <a:ext cx="8256478" cy="1200329"/>
          </a:xfrm>
          <a:prstGeom prst="rect">
            <a:avLst/>
          </a:prstGeom>
          <a:noFill/>
        </p:spPr>
        <p:txBody>
          <a:bodyPr wrap="square" rtlCol="0">
            <a:spAutoFit/>
          </a:bodyPr>
          <a:lstStyle/>
          <a:p>
            <a:pPr algn="just"/>
            <a:r>
              <a:rPr lang="es-DO" sz="2400" dirty="0"/>
              <a:t>El sistema se encuentra anidado en la página de denuncias del Ministerio de Medio Ambiente, llamado como Línea Verde  </a:t>
            </a:r>
            <a:r>
              <a:rPr lang="es-DO" sz="2400" dirty="0">
                <a:hlinkClick r:id="rId3"/>
              </a:rPr>
              <a:t>https://lineaverde.gob.do/</a:t>
            </a:r>
            <a:r>
              <a:rPr lang="es-DO" sz="2400" dirty="0"/>
              <a:t> </a:t>
            </a:r>
            <a:endParaRPr lang="es-ES" sz="2400" dirty="0"/>
          </a:p>
        </p:txBody>
      </p:sp>
    </p:spTree>
    <p:extLst>
      <p:ext uri="{BB962C8B-B14F-4D97-AF65-F5344CB8AC3E}">
        <p14:creationId xmlns:p14="http://schemas.microsoft.com/office/powerpoint/2010/main" val="292798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50E9E241-C63B-890E-F9ED-D283B84C7D06}"/>
              </a:ext>
            </a:extLst>
          </p:cNvPr>
          <p:cNvGrpSpPr/>
          <p:nvPr/>
        </p:nvGrpSpPr>
        <p:grpSpPr>
          <a:xfrm>
            <a:off x="550607" y="2087585"/>
            <a:ext cx="7013074" cy="4309580"/>
            <a:chOff x="1623247" y="1684173"/>
            <a:chExt cx="8256478" cy="3489654"/>
          </a:xfrm>
        </p:grpSpPr>
        <p:pic>
          <p:nvPicPr>
            <p:cNvPr id="4" name="Imagen 3">
              <a:extLst>
                <a:ext uri="{FF2B5EF4-FFF2-40B4-BE49-F238E27FC236}">
                  <a16:creationId xmlns:a16="http://schemas.microsoft.com/office/drawing/2014/main" id="{E7D04911-85D5-CE5D-043B-B043475C4FED}"/>
                </a:ext>
              </a:extLst>
            </p:cNvPr>
            <p:cNvPicPr>
              <a:picLocks noChangeAspect="1"/>
            </p:cNvPicPr>
            <p:nvPr/>
          </p:nvPicPr>
          <p:blipFill>
            <a:blip r:embed="rId2"/>
            <a:stretch>
              <a:fillRect/>
            </a:stretch>
          </p:blipFill>
          <p:spPr>
            <a:xfrm>
              <a:off x="1623247" y="1684173"/>
              <a:ext cx="8256478" cy="3489654"/>
            </a:xfrm>
            <a:prstGeom prst="rect">
              <a:avLst/>
            </a:prstGeom>
          </p:spPr>
        </p:pic>
        <p:pic>
          <p:nvPicPr>
            <p:cNvPr id="5" name="Imagen 4">
              <a:extLst>
                <a:ext uri="{FF2B5EF4-FFF2-40B4-BE49-F238E27FC236}">
                  <a16:creationId xmlns:a16="http://schemas.microsoft.com/office/drawing/2014/main" id="{914426F5-B25A-B7B4-FD97-48A5CD237653}"/>
                </a:ext>
              </a:extLst>
            </p:cNvPr>
            <p:cNvPicPr>
              <a:picLocks noChangeAspect="1"/>
            </p:cNvPicPr>
            <p:nvPr/>
          </p:nvPicPr>
          <p:blipFill>
            <a:blip r:embed="rId3"/>
            <a:stretch>
              <a:fillRect/>
            </a:stretch>
          </p:blipFill>
          <p:spPr>
            <a:xfrm>
              <a:off x="1633756" y="1884031"/>
              <a:ext cx="716086" cy="375693"/>
            </a:xfrm>
            <a:prstGeom prst="rect">
              <a:avLst/>
            </a:prstGeom>
          </p:spPr>
        </p:pic>
      </p:grpSp>
      <p:pic>
        <p:nvPicPr>
          <p:cNvPr id="6" name="Imagen 5">
            <a:extLst>
              <a:ext uri="{FF2B5EF4-FFF2-40B4-BE49-F238E27FC236}">
                <a16:creationId xmlns:a16="http://schemas.microsoft.com/office/drawing/2014/main" id="{1F261A0D-D4A6-3988-D3D9-FF5935A85BAD}"/>
              </a:ext>
            </a:extLst>
          </p:cNvPr>
          <p:cNvPicPr>
            <a:picLocks noChangeAspect="1"/>
          </p:cNvPicPr>
          <p:nvPr/>
        </p:nvPicPr>
        <p:blipFill>
          <a:blip r:embed="rId4"/>
          <a:stretch>
            <a:fillRect/>
          </a:stretch>
        </p:blipFill>
        <p:spPr>
          <a:xfrm>
            <a:off x="7117202" y="655277"/>
            <a:ext cx="4866070" cy="5566847"/>
          </a:xfrm>
          <a:prstGeom prst="rect">
            <a:avLst/>
          </a:prstGeom>
        </p:spPr>
      </p:pic>
      <p:sp>
        <p:nvSpPr>
          <p:cNvPr id="7" name="Globo: flecha hacia abajo 6">
            <a:extLst>
              <a:ext uri="{FF2B5EF4-FFF2-40B4-BE49-F238E27FC236}">
                <a16:creationId xmlns:a16="http://schemas.microsoft.com/office/drawing/2014/main" id="{B9A2D6BC-2699-F389-04DE-217EE5F88797}"/>
              </a:ext>
            </a:extLst>
          </p:cNvPr>
          <p:cNvSpPr/>
          <p:nvPr/>
        </p:nvSpPr>
        <p:spPr>
          <a:xfrm>
            <a:off x="863655" y="826894"/>
            <a:ext cx="4568929" cy="1494060"/>
          </a:xfrm>
          <a:prstGeom prst="downArrow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DO" dirty="0">
                <a:solidFill>
                  <a:srgbClr val="00B050"/>
                </a:solidFill>
              </a:rPr>
              <a:t>Para poner denuncia REDD+ , </a:t>
            </a:r>
          </a:p>
          <a:p>
            <a:pPr algn="ctr"/>
            <a:r>
              <a:rPr lang="es-DO" dirty="0">
                <a:solidFill>
                  <a:srgbClr val="00B050"/>
                </a:solidFill>
              </a:rPr>
              <a:t>pincha la palabra REDD en la pagina </a:t>
            </a:r>
          </a:p>
          <a:p>
            <a:pPr algn="ctr"/>
            <a:r>
              <a:rPr lang="es-DO" dirty="0">
                <a:solidFill>
                  <a:srgbClr val="00B050"/>
                </a:solidFill>
              </a:rPr>
              <a:t>Línea Verde </a:t>
            </a:r>
            <a:endParaRPr lang="es-ES" dirty="0">
              <a:solidFill>
                <a:srgbClr val="00B050"/>
              </a:solidFill>
            </a:endParaRPr>
          </a:p>
        </p:txBody>
      </p:sp>
      <p:sp>
        <p:nvSpPr>
          <p:cNvPr id="8" name="Globo: flecha hacia arriba 7">
            <a:extLst>
              <a:ext uri="{FF2B5EF4-FFF2-40B4-BE49-F238E27FC236}">
                <a16:creationId xmlns:a16="http://schemas.microsoft.com/office/drawing/2014/main" id="{E5771E02-26C0-C3D2-545D-5250A94570A8}"/>
              </a:ext>
            </a:extLst>
          </p:cNvPr>
          <p:cNvSpPr/>
          <p:nvPr/>
        </p:nvSpPr>
        <p:spPr>
          <a:xfrm>
            <a:off x="7737988" y="5849345"/>
            <a:ext cx="3903406" cy="905415"/>
          </a:xfrm>
          <a:prstGeom prst="upArrowCallout">
            <a:avLst/>
          </a:prstGeom>
          <a:solidFill>
            <a:srgbClr val="00206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Si </a:t>
            </a:r>
            <a:r>
              <a:rPr lang="en-US" dirty="0" err="1"/>
              <a:t>usted</a:t>
            </a:r>
            <a:r>
              <a:rPr lang="en-US" dirty="0"/>
              <a:t> </a:t>
            </a:r>
            <a:r>
              <a:rPr lang="en-US" dirty="0" err="1"/>
              <a:t>quiere</a:t>
            </a:r>
            <a:r>
              <a:rPr lang="en-US" dirty="0"/>
              <a:t> </a:t>
            </a:r>
            <a:r>
              <a:rPr lang="en-US" dirty="0" err="1"/>
              <a:t>hacer</a:t>
            </a:r>
            <a:r>
              <a:rPr lang="en-US" dirty="0"/>
              <a:t> </a:t>
            </a:r>
            <a:r>
              <a:rPr lang="en-US" dirty="0" err="1"/>
              <a:t>una</a:t>
            </a:r>
            <a:r>
              <a:rPr lang="en-US" dirty="0"/>
              <a:t> </a:t>
            </a:r>
            <a:r>
              <a:rPr lang="en-US" dirty="0" err="1"/>
              <a:t>denuncia</a:t>
            </a:r>
            <a:r>
              <a:rPr lang="en-US" dirty="0"/>
              <a:t> </a:t>
            </a:r>
            <a:r>
              <a:rPr lang="en-US" dirty="0" err="1"/>
              <a:t>anonima</a:t>
            </a:r>
            <a:r>
              <a:rPr lang="en-US" dirty="0"/>
              <a:t> pinche </a:t>
            </a:r>
            <a:r>
              <a:rPr lang="en-US" dirty="0" err="1"/>
              <a:t>este</a:t>
            </a:r>
            <a:r>
              <a:rPr lang="en-US" dirty="0"/>
              <a:t> </a:t>
            </a:r>
            <a:r>
              <a:rPr lang="en-US" dirty="0" err="1"/>
              <a:t>botón</a:t>
            </a:r>
            <a:r>
              <a:rPr lang="en-US" dirty="0"/>
              <a:t> </a:t>
            </a:r>
            <a:endParaRPr lang="es-ES" dirty="0"/>
          </a:p>
        </p:txBody>
      </p:sp>
      <p:sp>
        <p:nvSpPr>
          <p:cNvPr id="9" name="CuadroTexto 8">
            <a:extLst>
              <a:ext uri="{FF2B5EF4-FFF2-40B4-BE49-F238E27FC236}">
                <a16:creationId xmlns:a16="http://schemas.microsoft.com/office/drawing/2014/main" id="{537F7E12-34FD-B82C-6BA5-16F8E04CB9C2}"/>
              </a:ext>
            </a:extLst>
          </p:cNvPr>
          <p:cNvSpPr txBox="1"/>
          <p:nvPr/>
        </p:nvSpPr>
        <p:spPr>
          <a:xfrm>
            <a:off x="5569298" y="1204592"/>
            <a:ext cx="3095807" cy="369332"/>
          </a:xfrm>
          <a:prstGeom prst="rect">
            <a:avLst/>
          </a:prstGeom>
          <a:noFill/>
        </p:spPr>
        <p:txBody>
          <a:bodyPr wrap="square">
            <a:spAutoFit/>
          </a:bodyPr>
          <a:lstStyle/>
          <a:p>
            <a:r>
              <a:rPr lang="es-ES" dirty="0">
                <a:hlinkClick r:id="rId5"/>
              </a:rPr>
              <a:t>https://lineaverde.gob.do</a:t>
            </a:r>
            <a:r>
              <a:rPr lang="es-ES" dirty="0"/>
              <a:t> /</a:t>
            </a:r>
          </a:p>
        </p:txBody>
      </p:sp>
    </p:spTree>
    <p:extLst>
      <p:ext uri="{BB962C8B-B14F-4D97-AF65-F5344CB8AC3E}">
        <p14:creationId xmlns:p14="http://schemas.microsoft.com/office/powerpoint/2010/main" val="1952753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37B29C6-5168-6F9D-0295-A7A44785CBEB}"/>
              </a:ext>
            </a:extLst>
          </p:cNvPr>
          <p:cNvGrpSpPr/>
          <p:nvPr/>
        </p:nvGrpSpPr>
        <p:grpSpPr>
          <a:xfrm>
            <a:off x="1130716" y="441253"/>
            <a:ext cx="10398387" cy="6018539"/>
            <a:chOff x="1209372" y="441253"/>
            <a:chExt cx="10398387" cy="6018539"/>
          </a:xfrm>
        </p:grpSpPr>
        <p:grpSp>
          <p:nvGrpSpPr>
            <p:cNvPr id="3" name="Grupo 2">
              <a:extLst>
                <a:ext uri="{FF2B5EF4-FFF2-40B4-BE49-F238E27FC236}">
                  <a16:creationId xmlns:a16="http://schemas.microsoft.com/office/drawing/2014/main" id="{80125875-2791-B47E-0CB2-CBF2E4F2ADA5}"/>
                </a:ext>
              </a:extLst>
            </p:cNvPr>
            <p:cNvGrpSpPr/>
            <p:nvPr/>
          </p:nvGrpSpPr>
          <p:grpSpPr>
            <a:xfrm>
              <a:off x="1209372" y="1629869"/>
              <a:ext cx="10398387" cy="4829923"/>
              <a:chOff x="1209372" y="912115"/>
              <a:chExt cx="10398387" cy="4829923"/>
            </a:xfrm>
          </p:grpSpPr>
          <p:pic>
            <p:nvPicPr>
              <p:cNvPr id="8" name="Imagen 7">
                <a:extLst>
                  <a:ext uri="{FF2B5EF4-FFF2-40B4-BE49-F238E27FC236}">
                    <a16:creationId xmlns:a16="http://schemas.microsoft.com/office/drawing/2014/main" id="{C8AFD266-5A96-2001-B67E-D79DAA57D081}"/>
                  </a:ext>
                </a:extLst>
              </p:cNvPr>
              <p:cNvPicPr>
                <a:picLocks noChangeAspect="1"/>
              </p:cNvPicPr>
              <p:nvPr/>
            </p:nvPicPr>
            <p:blipFill>
              <a:blip r:embed="rId2"/>
              <a:stretch>
                <a:fillRect/>
              </a:stretch>
            </p:blipFill>
            <p:spPr>
              <a:xfrm>
                <a:off x="1209372" y="912115"/>
                <a:ext cx="10398387" cy="4829923"/>
              </a:xfrm>
              <a:prstGeom prst="rect">
                <a:avLst/>
              </a:prstGeom>
            </p:spPr>
          </p:pic>
          <p:pic>
            <p:nvPicPr>
              <p:cNvPr id="9" name="Imagen 8">
                <a:extLst>
                  <a:ext uri="{FF2B5EF4-FFF2-40B4-BE49-F238E27FC236}">
                    <a16:creationId xmlns:a16="http://schemas.microsoft.com/office/drawing/2014/main" id="{2F4811A6-16E3-1B51-0ED4-9D2F9D8FECEC}"/>
                  </a:ext>
                </a:extLst>
              </p:cNvPr>
              <p:cNvPicPr>
                <a:picLocks noChangeAspect="1"/>
              </p:cNvPicPr>
              <p:nvPr/>
            </p:nvPicPr>
            <p:blipFill>
              <a:blip r:embed="rId3"/>
              <a:stretch>
                <a:fillRect/>
              </a:stretch>
            </p:blipFill>
            <p:spPr>
              <a:xfrm>
                <a:off x="1818967" y="3642596"/>
                <a:ext cx="1048461" cy="216923"/>
              </a:xfrm>
              <a:prstGeom prst="rect">
                <a:avLst/>
              </a:prstGeom>
            </p:spPr>
          </p:pic>
        </p:grpSp>
        <p:grpSp>
          <p:nvGrpSpPr>
            <p:cNvPr id="4" name="Grupo 3">
              <a:extLst>
                <a:ext uri="{FF2B5EF4-FFF2-40B4-BE49-F238E27FC236}">
                  <a16:creationId xmlns:a16="http://schemas.microsoft.com/office/drawing/2014/main" id="{D8B35835-427A-B5A2-BACF-E7669F7BA2D2}"/>
                </a:ext>
              </a:extLst>
            </p:cNvPr>
            <p:cNvGrpSpPr/>
            <p:nvPr/>
          </p:nvGrpSpPr>
          <p:grpSpPr>
            <a:xfrm>
              <a:off x="1340297" y="441253"/>
              <a:ext cx="8924175" cy="1015663"/>
              <a:chOff x="1340297" y="441253"/>
              <a:chExt cx="8924175" cy="1015663"/>
            </a:xfrm>
          </p:grpSpPr>
          <p:sp>
            <p:nvSpPr>
              <p:cNvPr id="5" name="CuadroTexto 4">
                <a:extLst>
                  <a:ext uri="{FF2B5EF4-FFF2-40B4-BE49-F238E27FC236}">
                    <a16:creationId xmlns:a16="http://schemas.microsoft.com/office/drawing/2014/main" id="{10C0A2D5-AE3C-6291-77B7-70EDA5E2EE49}"/>
                  </a:ext>
                </a:extLst>
              </p:cNvPr>
              <p:cNvSpPr txBox="1"/>
              <p:nvPr/>
            </p:nvSpPr>
            <p:spPr>
              <a:xfrm>
                <a:off x="1340297" y="441253"/>
                <a:ext cx="5078102" cy="1015663"/>
              </a:xfrm>
              <a:prstGeom prst="rect">
                <a:avLst/>
              </a:prstGeom>
              <a:solidFill>
                <a:schemeClr val="accent6">
                  <a:lumMod val="50000"/>
                </a:schemeClr>
              </a:solidFill>
              <a:ln>
                <a:noFill/>
              </a:ln>
            </p:spPr>
            <p:txBody>
              <a:bodyPr wrap="square" rtlCol="0">
                <a:spAutoFit/>
              </a:bodyPr>
              <a:lstStyle/>
              <a:p>
                <a:pPr algn="ctr"/>
                <a:r>
                  <a:rPr lang="en-US" sz="2000" b="1" dirty="0" err="1">
                    <a:ln w="12700">
                      <a:solidFill>
                        <a:schemeClr val="accent5"/>
                      </a:solidFill>
                      <a:prstDash val="solid"/>
                    </a:ln>
                    <a:solidFill>
                      <a:srgbClr val="FFFF00"/>
                    </a:solidFill>
                  </a:rPr>
                  <a:t>Usted</a:t>
                </a:r>
                <a:r>
                  <a:rPr lang="en-US" sz="2000" b="1" dirty="0">
                    <a:ln w="12700">
                      <a:solidFill>
                        <a:schemeClr val="accent5"/>
                      </a:solidFill>
                      <a:prstDash val="solid"/>
                    </a:ln>
                    <a:solidFill>
                      <a:srgbClr val="FFFF00"/>
                    </a:solidFill>
                  </a:rPr>
                  <a:t> </a:t>
                </a:r>
                <a:r>
                  <a:rPr lang="en-US" sz="2000" b="1" dirty="0" err="1">
                    <a:ln w="12700">
                      <a:solidFill>
                        <a:schemeClr val="accent5"/>
                      </a:solidFill>
                      <a:prstDash val="solid"/>
                    </a:ln>
                    <a:solidFill>
                      <a:srgbClr val="FFFF00"/>
                    </a:solidFill>
                  </a:rPr>
                  <a:t>tiene</a:t>
                </a:r>
                <a:r>
                  <a:rPr lang="en-US" sz="2000" b="1" dirty="0">
                    <a:ln w="12700">
                      <a:solidFill>
                        <a:schemeClr val="accent5"/>
                      </a:solidFill>
                      <a:prstDash val="solid"/>
                    </a:ln>
                    <a:solidFill>
                      <a:srgbClr val="FFFF00"/>
                    </a:solidFill>
                  </a:rPr>
                  <a:t> la </a:t>
                </a:r>
                <a:r>
                  <a:rPr lang="en-US" sz="2000" b="1" dirty="0" err="1">
                    <a:ln w="12700">
                      <a:solidFill>
                        <a:schemeClr val="accent5"/>
                      </a:solidFill>
                      <a:prstDash val="solid"/>
                    </a:ln>
                    <a:solidFill>
                      <a:srgbClr val="FFFF00"/>
                    </a:solidFill>
                  </a:rPr>
                  <a:t>opci</a:t>
                </a:r>
                <a:r>
                  <a:rPr lang="es-DO" sz="2000" b="1" dirty="0" err="1">
                    <a:ln w="12700">
                      <a:solidFill>
                        <a:schemeClr val="accent5"/>
                      </a:solidFill>
                      <a:prstDash val="solid"/>
                    </a:ln>
                    <a:solidFill>
                      <a:srgbClr val="FFFF00"/>
                    </a:solidFill>
                  </a:rPr>
                  <a:t>ón</a:t>
                </a:r>
                <a:r>
                  <a:rPr lang="es-DO" sz="2000" b="1" dirty="0">
                    <a:ln w="12700">
                      <a:solidFill>
                        <a:schemeClr val="accent5"/>
                      </a:solidFill>
                      <a:prstDash val="solid"/>
                    </a:ln>
                    <a:solidFill>
                      <a:srgbClr val="FFFF00"/>
                    </a:solidFill>
                  </a:rPr>
                  <a:t> de </a:t>
                </a:r>
                <a:r>
                  <a:rPr lang="es-DO" sz="2000" b="1" dirty="0" err="1">
                    <a:ln w="12700">
                      <a:solidFill>
                        <a:schemeClr val="accent5"/>
                      </a:solidFill>
                      <a:prstDash val="solid"/>
                    </a:ln>
                    <a:solidFill>
                      <a:srgbClr val="FFFF00"/>
                    </a:solidFill>
                  </a:rPr>
                  <a:t>descagar</a:t>
                </a:r>
                <a:endParaRPr lang="es-DO" sz="2000" b="1" dirty="0">
                  <a:ln w="12700">
                    <a:solidFill>
                      <a:schemeClr val="accent5"/>
                    </a:solidFill>
                    <a:prstDash val="solid"/>
                  </a:ln>
                  <a:solidFill>
                    <a:srgbClr val="FFFF00"/>
                  </a:solidFill>
                </a:endParaRPr>
              </a:p>
              <a:p>
                <a:pPr algn="ctr"/>
                <a:r>
                  <a:rPr lang="es-DO" sz="2000" b="1" dirty="0">
                    <a:ln w="12700">
                      <a:solidFill>
                        <a:schemeClr val="accent5"/>
                      </a:solidFill>
                      <a:prstDash val="solid"/>
                    </a:ln>
                    <a:solidFill>
                      <a:srgbClr val="FFFF00"/>
                    </a:solidFill>
                  </a:rPr>
                  <a:t>La aplicación Línea Verde  e </a:t>
                </a:r>
                <a:r>
                  <a:rPr lang="es-DO" sz="2000" b="1" dirty="0" err="1">
                    <a:ln w="12700">
                      <a:solidFill>
                        <a:schemeClr val="accent5"/>
                      </a:solidFill>
                      <a:prstDash val="solid"/>
                    </a:ln>
                    <a:solidFill>
                      <a:srgbClr val="FFFF00"/>
                    </a:solidFill>
                  </a:rPr>
                  <a:t>intalarla</a:t>
                </a:r>
                <a:r>
                  <a:rPr lang="es-DO" sz="2000" b="1" dirty="0">
                    <a:ln w="12700">
                      <a:solidFill>
                        <a:schemeClr val="accent5"/>
                      </a:solidFill>
                      <a:prstDash val="solid"/>
                    </a:ln>
                    <a:solidFill>
                      <a:srgbClr val="FFFF00"/>
                    </a:solidFill>
                  </a:rPr>
                  <a:t> en su</a:t>
                </a:r>
              </a:p>
              <a:p>
                <a:pPr algn="ctr"/>
                <a:r>
                  <a:rPr lang="es-DO" sz="2000" b="1" dirty="0" err="1">
                    <a:ln w="12700">
                      <a:solidFill>
                        <a:schemeClr val="accent5"/>
                      </a:solidFill>
                      <a:prstDash val="solid"/>
                    </a:ln>
                    <a:solidFill>
                      <a:srgbClr val="FFFF00"/>
                    </a:solidFill>
                  </a:rPr>
                  <a:t>Dipositivo</a:t>
                </a:r>
                <a:r>
                  <a:rPr lang="es-DO" sz="2000" b="1" dirty="0">
                    <a:ln w="12700">
                      <a:solidFill>
                        <a:schemeClr val="accent5"/>
                      </a:solidFill>
                      <a:prstDash val="solid"/>
                    </a:ln>
                    <a:solidFill>
                      <a:srgbClr val="FFFF00"/>
                    </a:solidFill>
                  </a:rPr>
                  <a:t> preferido   </a:t>
                </a:r>
                <a:endParaRPr lang="es-ES" sz="2000" b="1" dirty="0">
                  <a:ln w="12700">
                    <a:solidFill>
                      <a:schemeClr val="accent5"/>
                    </a:solidFill>
                    <a:prstDash val="solid"/>
                  </a:ln>
                  <a:solidFill>
                    <a:srgbClr val="FFFF00"/>
                  </a:solidFill>
                </a:endParaRPr>
              </a:p>
            </p:txBody>
          </p:sp>
          <p:sp>
            <p:nvSpPr>
              <p:cNvPr id="6" name="Rectángulo: esquinas superiores cortadas 5">
                <a:extLst>
                  <a:ext uri="{FF2B5EF4-FFF2-40B4-BE49-F238E27FC236}">
                    <a16:creationId xmlns:a16="http://schemas.microsoft.com/office/drawing/2014/main" id="{806A61A4-B852-4822-C386-C196FF8C7D63}"/>
                  </a:ext>
                </a:extLst>
              </p:cNvPr>
              <p:cNvSpPr/>
              <p:nvPr/>
            </p:nvSpPr>
            <p:spPr>
              <a:xfrm rot="5400000">
                <a:off x="6399036" y="440952"/>
                <a:ext cx="830997" cy="831600"/>
              </a:xfrm>
              <a:prstGeom prst="snip2Same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6">
                <a:extLst>
                  <a:ext uri="{FF2B5EF4-FFF2-40B4-BE49-F238E27FC236}">
                    <a16:creationId xmlns:a16="http://schemas.microsoft.com/office/drawing/2014/main" id="{74E9FED6-28D7-DCC0-7C8F-20EE842D57A1}"/>
                  </a:ext>
                </a:extLst>
              </p:cNvPr>
              <p:cNvPicPr>
                <a:picLocks noChangeAspect="1"/>
              </p:cNvPicPr>
              <p:nvPr/>
            </p:nvPicPr>
            <p:blipFill>
              <a:blip r:embed="rId4"/>
              <a:stretch>
                <a:fillRect/>
              </a:stretch>
            </p:blipFill>
            <p:spPr>
              <a:xfrm>
                <a:off x="6577783" y="593651"/>
                <a:ext cx="3686689" cy="552527"/>
              </a:xfrm>
              <a:prstGeom prst="rect">
                <a:avLst/>
              </a:prstGeom>
            </p:spPr>
          </p:pic>
        </p:grpSp>
      </p:grpSp>
    </p:spTree>
    <p:extLst>
      <p:ext uri="{BB962C8B-B14F-4D97-AF65-F5344CB8AC3E}">
        <p14:creationId xmlns:p14="http://schemas.microsoft.com/office/powerpoint/2010/main" val="4191964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4342AEE-6002-9E60-3688-1E2A49D7C96B}"/>
              </a:ext>
            </a:extLst>
          </p:cNvPr>
          <p:cNvPicPr>
            <a:picLocks noChangeAspect="1"/>
          </p:cNvPicPr>
          <p:nvPr/>
        </p:nvPicPr>
        <p:blipFill>
          <a:blip r:embed="rId2"/>
          <a:stretch>
            <a:fillRect/>
          </a:stretch>
        </p:blipFill>
        <p:spPr>
          <a:xfrm>
            <a:off x="262759" y="1467534"/>
            <a:ext cx="11550870" cy="4868861"/>
          </a:xfrm>
          <a:prstGeom prst="rect">
            <a:avLst/>
          </a:prstGeom>
        </p:spPr>
      </p:pic>
      <p:sp>
        <p:nvSpPr>
          <p:cNvPr id="3" name="Globo: flecha hacia arriba 2">
            <a:extLst>
              <a:ext uri="{FF2B5EF4-FFF2-40B4-BE49-F238E27FC236}">
                <a16:creationId xmlns:a16="http://schemas.microsoft.com/office/drawing/2014/main" id="{DD32DB78-CA89-A36A-7C56-36698E14FCC9}"/>
              </a:ext>
            </a:extLst>
          </p:cNvPr>
          <p:cNvSpPr/>
          <p:nvPr/>
        </p:nvSpPr>
        <p:spPr>
          <a:xfrm>
            <a:off x="4908332" y="3546337"/>
            <a:ext cx="3373820" cy="1065208"/>
          </a:xfrm>
          <a:prstGeom prst="upArrowCallout">
            <a:avLst>
              <a:gd name="adj1" fmla="val 25000"/>
              <a:gd name="adj2" fmla="val 21053"/>
              <a:gd name="adj3" fmla="val 25000"/>
              <a:gd name="adj4" fmla="val 64977"/>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Aqui</a:t>
            </a:r>
            <a:r>
              <a:rPr lang="en-US" dirty="0"/>
              <a:t> </a:t>
            </a:r>
            <a:r>
              <a:rPr lang="en-US" dirty="0" err="1"/>
              <a:t>debe</a:t>
            </a:r>
            <a:r>
              <a:rPr lang="en-US" dirty="0"/>
              <a:t> </a:t>
            </a:r>
            <a:r>
              <a:rPr lang="en-US" dirty="0" err="1"/>
              <a:t>escoger</a:t>
            </a:r>
            <a:r>
              <a:rPr lang="en-US" dirty="0"/>
              <a:t>: </a:t>
            </a:r>
          </a:p>
          <a:p>
            <a:pPr algn="ctr"/>
            <a:r>
              <a:rPr lang="en-US" dirty="0" err="1"/>
              <a:t>relacionada</a:t>
            </a:r>
            <a:r>
              <a:rPr lang="en-US" dirty="0"/>
              <a:t> a REDD+</a:t>
            </a:r>
            <a:endParaRPr lang="es-ES" dirty="0"/>
          </a:p>
        </p:txBody>
      </p:sp>
      <p:pic>
        <p:nvPicPr>
          <p:cNvPr id="4" name="Imagen 3">
            <a:extLst>
              <a:ext uri="{FF2B5EF4-FFF2-40B4-BE49-F238E27FC236}">
                <a16:creationId xmlns:a16="http://schemas.microsoft.com/office/drawing/2014/main" id="{136F5202-C9D3-7D67-D71A-B7B06B71C68C}"/>
              </a:ext>
            </a:extLst>
          </p:cNvPr>
          <p:cNvPicPr>
            <a:picLocks noChangeAspect="1"/>
          </p:cNvPicPr>
          <p:nvPr/>
        </p:nvPicPr>
        <p:blipFill>
          <a:blip r:embed="rId3"/>
          <a:stretch>
            <a:fillRect/>
          </a:stretch>
        </p:blipFill>
        <p:spPr>
          <a:xfrm>
            <a:off x="7641020" y="3546337"/>
            <a:ext cx="3454708" cy="2013048"/>
          </a:xfrm>
          <a:prstGeom prst="rect">
            <a:avLst/>
          </a:prstGeom>
        </p:spPr>
      </p:pic>
      <p:sp>
        <p:nvSpPr>
          <p:cNvPr id="5" name="Globo: flecha hacia abajo 4">
            <a:extLst>
              <a:ext uri="{FF2B5EF4-FFF2-40B4-BE49-F238E27FC236}">
                <a16:creationId xmlns:a16="http://schemas.microsoft.com/office/drawing/2014/main" id="{A65543B5-7F23-4F1A-6343-DF9A882237A5}"/>
              </a:ext>
            </a:extLst>
          </p:cNvPr>
          <p:cNvSpPr/>
          <p:nvPr/>
        </p:nvSpPr>
        <p:spPr>
          <a:xfrm>
            <a:off x="4264272" y="126125"/>
            <a:ext cx="3663456" cy="1494060"/>
          </a:xfrm>
          <a:prstGeom prst="downArrow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DO" b="1" dirty="0">
                <a:solidFill>
                  <a:srgbClr val="FFFF00"/>
                </a:solidFill>
              </a:rPr>
              <a:t>Deberá llenar el formulario</a:t>
            </a:r>
          </a:p>
          <a:p>
            <a:pPr algn="ctr"/>
            <a:r>
              <a:rPr lang="es-DO" b="1" dirty="0">
                <a:solidFill>
                  <a:srgbClr val="FFFF00"/>
                </a:solidFill>
              </a:rPr>
              <a:t>Recuerde que el asterisco *, significa que es obligatorio </a:t>
            </a:r>
            <a:endParaRPr lang="es-ES" b="1" dirty="0">
              <a:solidFill>
                <a:srgbClr val="FFFF00"/>
              </a:solidFill>
            </a:endParaRPr>
          </a:p>
        </p:txBody>
      </p:sp>
      <p:sp>
        <p:nvSpPr>
          <p:cNvPr id="6" name="Globo: flecha hacia abajo 5">
            <a:extLst>
              <a:ext uri="{FF2B5EF4-FFF2-40B4-BE49-F238E27FC236}">
                <a16:creationId xmlns:a16="http://schemas.microsoft.com/office/drawing/2014/main" id="{E11A07B0-5ACB-CA74-4B4A-EB88DF4FE2D6}"/>
              </a:ext>
            </a:extLst>
          </p:cNvPr>
          <p:cNvSpPr/>
          <p:nvPr/>
        </p:nvSpPr>
        <p:spPr>
          <a:xfrm>
            <a:off x="162311" y="126125"/>
            <a:ext cx="3663456" cy="1494060"/>
          </a:xfrm>
          <a:prstGeom prst="downArrow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DO" b="1" dirty="0">
                <a:solidFill>
                  <a:srgbClr val="FFFF00"/>
                </a:solidFill>
              </a:rPr>
              <a:t>Usted será dirigido a esta página para crear una denuncia   </a:t>
            </a:r>
            <a:endParaRPr lang="es-ES" b="1" dirty="0">
              <a:solidFill>
                <a:srgbClr val="FFFF00"/>
              </a:solidFill>
            </a:endParaRPr>
          </a:p>
        </p:txBody>
      </p:sp>
    </p:spTree>
    <p:extLst>
      <p:ext uri="{BB962C8B-B14F-4D97-AF65-F5344CB8AC3E}">
        <p14:creationId xmlns:p14="http://schemas.microsoft.com/office/powerpoint/2010/main" val="1376167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4FD1B2F-568D-AB0E-D92E-984FAC39CFC8}"/>
              </a:ext>
            </a:extLst>
          </p:cNvPr>
          <p:cNvPicPr>
            <a:picLocks noChangeAspect="1"/>
          </p:cNvPicPr>
          <p:nvPr/>
        </p:nvPicPr>
        <p:blipFill>
          <a:blip r:embed="rId2"/>
          <a:stretch>
            <a:fillRect/>
          </a:stretch>
        </p:blipFill>
        <p:spPr>
          <a:xfrm>
            <a:off x="373117" y="1495598"/>
            <a:ext cx="11445766" cy="4336255"/>
          </a:xfrm>
          <a:prstGeom prst="rect">
            <a:avLst/>
          </a:prstGeom>
        </p:spPr>
      </p:pic>
      <p:sp>
        <p:nvSpPr>
          <p:cNvPr id="3" name="Globo: flecha hacia abajo 2">
            <a:extLst>
              <a:ext uri="{FF2B5EF4-FFF2-40B4-BE49-F238E27FC236}">
                <a16:creationId xmlns:a16="http://schemas.microsoft.com/office/drawing/2014/main" id="{244CA10C-981C-6365-0BC4-02EEEE8DA672}"/>
              </a:ext>
            </a:extLst>
          </p:cNvPr>
          <p:cNvSpPr/>
          <p:nvPr/>
        </p:nvSpPr>
        <p:spPr>
          <a:xfrm>
            <a:off x="4264271" y="126125"/>
            <a:ext cx="5689025" cy="1725086"/>
          </a:xfrm>
          <a:prstGeom prst="downArrow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DO" b="1" dirty="0">
                <a:solidFill>
                  <a:srgbClr val="FFFF00"/>
                </a:solidFill>
              </a:rPr>
              <a:t>Si tiene alguna evidencia de la situación presentada y que usted denuncia, puede subir una foto o un archivo que sustente su denuncia </a:t>
            </a:r>
          </a:p>
          <a:p>
            <a:pPr algn="ctr"/>
            <a:r>
              <a:rPr lang="es-DO" b="1" dirty="0">
                <a:solidFill>
                  <a:srgbClr val="FFFF00"/>
                </a:solidFill>
              </a:rPr>
              <a:t>Esto no es obligatorio</a:t>
            </a:r>
            <a:endParaRPr lang="es-ES" b="1" dirty="0">
              <a:solidFill>
                <a:srgbClr val="FFFF00"/>
              </a:solidFill>
            </a:endParaRPr>
          </a:p>
        </p:txBody>
      </p:sp>
      <p:pic>
        <p:nvPicPr>
          <p:cNvPr id="4" name="Imagen 3">
            <a:extLst>
              <a:ext uri="{FF2B5EF4-FFF2-40B4-BE49-F238E27FC236}">
                <a16:creationId xmlns:a16="http://schemas.microsoft.com/office/drawing/2014/main" id="{BD61924C-07EC-8A4A-F39B-02F9926DA88E}"/>
              </a:ext>
            </a:extLst>
          </p:cNvPr>
          <p:cNvPicPr>
            <a:picLocks noChangeAspect="1"/>
          </p:cNvPicPr>
          <p:nvPr/>
        </p:nvPicPr>
        <p:blipFill>
          <a:blip r:embed="rId3"/>
          <a:stretch>
            <a:fillRect/>
          </a:stretch>
        </p:blipFill>
        <p:spPr>
          <a:xfrm>
            <a:off x="9091448" y="2226731"/>
            <a:ext cx="2963917" cy="2873988"/>
          </a:xfrm>
          <a:prstGeom prst="rect">
            <a:avLst/>
          </a:prstGeom>
        </p:spPr>
      </p:pic>
      <p:sp>
        <p:nvSpPr>
          <p:cNvPr id="5" name="Retângulo 19">
            <a:extLst>
              <a:ext uri="{FF2B5EF4-FFF2-40B4-BE49-F238E27FC236}">
                <a16:creationId xmlns:a16="http://schemas.microsoft.com/office/drawing/2014/main" id="{6F28CDC0-5BB6-72DF-2ECA-9CE602948656}"/>
              </a:ext>
            </a:extLst>
          </p:cNvPr>
          <p:cNvSpPr/>
          <p:nvPr/>
        </p:nvSpPr>
        <p:spPr>
          <a:xfrm>
            <a:off x="10573406" y="5371390"/>
            <a:ext cx="1097280" cy="365760"/>
          </a:xfrm>
          <a:prstGeom prst="rect">
            <a:avLst/>
          </a:prstGeom>
          <a:solidFill>
            <a:srgbClr val="FFFF00">
              <a:alpha val="5000"/>
            </a:srgbClr>
          </a:solidFill>
          <a:ln w="360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p:sp>
        <p:nvSpPr>
          <p:cNvPr id="6" name="Globo: flecha derecha 5">
            <a:extLst>
              <a:ext uri="{FF2B5EF4-FFF2-40B4-BE49-F238E27FC236}">
                <a16:creationId xmlns:a16="http://schemas.microsoft.com/office/drawing/2014/main" id="{A38F4A28-6F73-B1B7-A8E3-C6FBB633BBB1}"/>
              </a:ext>
            </a:extLst>
          </p:cNvPr>
          <p:cNvSpPr/>
          <p:nvPr/>
        </p:nvSpPr>
        <p:spPr>
          <a:xfrm>
            <a:off x="2545429" y="5124362"/>
            <a:ext cx="7791495" cy="894246"/>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"Para finalizar, pinche el botón 'Finalizar'.</a:t>
            </a:r>
            <a:br>
              <a:rPr lang="es-ES" dirty="0"/>
            </a:br>
            <a:r>
              <a:rPr lang="es-ES" dirty="0"/>
              <a:t>Usted debe responder 'Sí' o 'No', según su conformidad con el llenado."</a:t>
            </a:r>
          </a:p>
        </p:txBody>
      </p:sp>
    </p:spTree>
    <p:extLst>
      <p:ext uri="{BB962C8B-B14F-4D97-AF65-F5344CB8AC3E}">
        <p14:creationId xmlns:p14="http://schemas.microsoft.com/office/powerpoint/2010/main" val="548745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800505-986A-FD8E-48F4-6366B3B5E1D8}"/>
              </a:ext>
            </a:extLst>
          </p:cNvPr>
          <p:cNvPicPr>
            <a:picLocks noChangeAspect="1"/>
          </p:cNvPicPr>
          <p:nvPr/>
        </p:nvPicPr>
        <p:blipFill>
          <a:blip r:embed="rId2"/>
          <a:stretch>
            <a:fillRect/>
          </a:stretch>
        </p:blipFill>
        <p:spPr>
          <a:xfrm>
            <a:off x="4012023" y="1689597"/>
            <a:ext cx="5586538" cy="4482318"/>
          </a:xfrm>
          <a:prstGeom prst="rect">
            <a:avLst/>
          </a:prstGeom>
        </p:spPr>
      </p:pic>
      <p:sp>
        <p:nvSpPr>
          <p:cNvPr id="3" name="Globo: flecha hacia abajo 2">
            <a:extLst>
              <a:ext uri="{FF2B5EF4-FFF2-40B4-BE49-F238E27FC236}">
                <a16:creationId xmlns:a16="http://schemas.microsoft.com/office/drawing/2014/main" id="{8B7F6BE7-DA33-AEC1-B755-A1B175D2FD0D}"/>
              </a:ext>
            </a:extLst>
          </p:cNvPr>
          <p:cNvSpPr/>
          <p:nvPr/>
        </p:nvSpPr>
        <p:spPr>
          <a:xfrm>
            <a:off x="4012023" y="302713"/>
            <a:ext cx="5689025" cy="1725086"/>
          </a:xfrm>
          <a:prstGeom prst="downArrow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DO" sz="3200" b="1" dirty="0">
                <a:solidFill>
                  <a:srgbClr val="FFFF00"/>
                </a:solidFill>
              </a:rPr>
              <a:t>Su denuncia esta hecha </a:t>
            </a:r>
            <a:endParaRPr lang="es-ES" sz="3200" b="1" dirty="0">
              <a:solidFill>
                <a:srgbClr val="FFFF00"/>
              </a:solidFill>
            </a:endParaRPr>
          </a:p>
        </p:txBody>
      </p:sp>
      <p:sp>
        <p:nvSpPr>
          <p:cNvPr id="4" name="Rectángulo 3">
            <a:extLst>
              <a:ext uri="{FF2B5EF4-FFF2-40B4-BE49-F238E27FC236}">
                <a16:creationId xmlns:a16="http://schemas.microsoft.com/office/drawing/2014/main" id="{599FAF0D-7DCE-EE33-5726-0B4C767B2004}"/>
              </a:ext>
            </a:extLst>
          </p:cNvPr>
          <p:cNvSpPr/>
          <p:nvPr/>
        </p:nvSpPr>
        <p:spPr>
          <a:xfrm>
            <a:off x="7405151" y="4910188"/>
            <a:ext cx="1828800" cy="548640"/>
          </a:xfrm>
          <a:prstGeom prst="rect">
            <a:avLst/>
          </a:prstGeom>
          <a:solidFill>
            <a:srgbClr val="E71224">
              <a:alpha val="5000"/>
            </a:srgbClr>
          </a:solidFill>
          <a:ln w="36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dirty="0">
              <a:solidFill>
                <a:srgbClr val="E71224"/>
              </a:solidFill>
            </a:endParaRPr>
          </a:p>
        </p:txBody>
      </p:sp>
      <p:sp>
        <p:nvSpPr>
          <p:cNvPr id="5" name="Globo: flecha hacia arriba 4">
            <a:extLst>
              <a:ext uri="{FF2B5EF4-FFF2-40B4-BE49-F238E27FC236}">
                <a16:creationId xmlns:a16="http://schemas.microsoft.com/office/drawing/2014/main" id="{7D49AA8B-F6F4-798E-8DA1-D377E9AF2F2D}"/>
              </a:ext>
            </a:extLst>
          </p:cNvPr>
          <p:cNvSpPr/>
          <p:nvPr/>
        </p:nvSpPr>
        <p:spPr>
          <a:xfrm>
            <a:off x="6663846" y="5273459"/>
            <a:ext cx="4459265" cy="1463672"/>
          </a:xfrm>
          <a:prstGeom prst="upArrowCallout">
            <a:avLst>
              <a:gd name="adj1" fmla="val 25000"/>
              <a:gd name="adj2" fmla="val 21053"/>
              <a:gd name="adj3" fmla="val 25000"/>
              <a:gd name="adj4" fmla="val 64977"/>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Un número como este le sirve para consultar el status de su denuncia.</a:t>
            </a:r>
          </a:p>
        </p:txBody>
      </p:sp>
    </p:spTree>
    <p:extLst>
      <p:ext uri="{BB962C8B-B14F-4D97-AF65-F5344CB8AC3E}">
        <p14:creationId xmlns:p14="http://schemas.microsoft.com/office/powerpoint/2010/main" val="3924484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C008F6AD-719B-9AD4-30BD-7EA99C10E17F}"/>
              </a:ext>
            </a:extLst>
          </p:cNvPr>
          <p:cNvSpPr/>
          <p:nvPr/>
        </p:nvSpPr>
        <p:spPr>
          <a:xfrm>
            <a:off x="10288044" y="0"/>
            <a:ext cx="1903956" cy="6858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strella: 4 puntas 7" descr="Primer plano de las hojas de una planta">
            <a:extLst>
              <a:ext uri="{FF2B5EF4-FFF2-40B4-BE49-F238E27FC236}">
                <a16:creationId xmlns:a16="http://schemas.microsoft.com/office/drawing/2014/main" id="{8CA4ABB2-ABAB-FE79-D2E3-A97CDDFA2487}"/>
              </a:ext>
            </a:extLst>
          </p:cNvPr>
          <p:cNvSpPr/>
          <p:nvPr/>
        </p:nvSpPr>
        <p:spPr>
          <a:xfrm>
            <a:off x="10342114" y="655931"/>
            <a:ext cx="1661785" cy="1419472"/>
          </a:xfrm>
          <a:prstGeom prst="star4">
            <a:avLst>
              <a:gd name="adj" fmla="val 12500"/>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CuadroTexto 1">
            <a:extLst>
              <a:ext uri="{FF2B5EF4-FFF2-40B4-BE49-F238E27FC236}">
                <a16:creationId xmlns:a16="http://schemas.microsoft.com/office/drawing/2014/main" id="{6CF2DE9B-2914-EAA9-D6E3-7502AEF5A4F3}"/>
              </a:ext>
            </a:extLst>
          </p:cNvPr>
          <p:cNvSpPr txBox="1"/>
          <p:nvPr/>
        </p:nvSpPr>
        <p:spPr>
          <a:xfrm>
            <a:off x="513567" y="194266"/>
            <a:ext cx="5582433" cy="461665"/>
          </a:xfrm>
          <a:prstGeom prst="rect">
            <a:avLst/>
          </a:prstGeom>
          <a:noFill/>
        </p:spPr>
        <p:txBody>
          <a:bodyPr wrap="square" rtlCol="0">
            <a:spAutoFit/>
          </a:bodyPr>
          <a:lstStyle/>
          <a:p>
            <a:r>
              <a:rPr lang="es-DO" sz="2400" dirty="0">
                <a:solidFill>
                  <a:srgbClr val="00B050"/>
                </a:solidFill>
                <a:latin typeface="Comic Sans MS" panose="030F0702030302020204" pitchFamily="66" charset="0"/>
              </a:rPr>
              <a:t>¿Qué es el MQRC? </a:t>
            </a:r>
            <a:endParaRPr lang="es-ES" sz="2400" dirty="0">
              <a:solidFill>
                <a:srgbClr val="00B050"/>
              </a:solidFill>
              <a:latin typeface="Comic Sans MS" panose="030F0702030302020204" pitchFamily="66" charset="0"/>
            </a:endParaRPr>
          </a:p>
        </p:txBody>
      </p:sp>
      <p:sp>
        <p:nvSpPr>
          <p:cNvPr id="3" name="CuadroTexto 2">
            <a:extLst>
              <a:ext uri="{FF2B5EF4-FFF2-40B4-BE49-F238E27FC236}">
                <a16:creationId xmlns:a16="http://schemas.microsoft.com/office/drawing/2014/main" id="{D4F87563-A049-D13F-4F9C-C0DFA6E401DC}"/>
              </a:ext>
            </a:extLst>
          </p:cNvPr>
          <p:cNvSpPr txBox="1"/>
          <p:nvPr/>
        </p:nvSpPr>
        <p:spPr>
          <a:xfrm>
            <a:off x="503128" y="704310"/>
            <a:ext cx="9645042" cy="1077218"/>
          </a:xfrm>
          <a:prstGeom prst="rect">
            <a:avLst/>
          </a:prstGeom>
          <a:noFill/>
        </p:spPr>
        <p:txBody>
          <a:bodyPr wrap="square" rtlCol="0">
            <a:spAutoFit/>
          </a:bodyPr>
          <a:lstStyle/>
          <a:p>
            <a:r>
              <a:rPr lang="es-ES" sz="1600" dirty="0"/>
              <a:t>El MQRC es un conjunto de reglas y procedimientos que deben respetarse para la recepción, registro y manejo de las quejas, reclamos y eventualmente conflictos, a través de una red institucional e informática y con la amplia participación ciudadana.</a:t>
            </a:r>
          </a:p>
          <a:p>
            <a:endParaRPr lang="es-ES" sz="1600" dirty="0">
              <a:latin typeface="Comic Sans MS" panose="030F0702030302020204" pitchFamily="66" charset="0"/>
            </a:endParaRPr>
          </a:p>
        </p:txBody>
      </p:sp>
      <p:sp>
        <p:nvSpPr>
          <p:cNvPr id="7" name="CuadroTexto 6">
            <a:extLst>
              <a:ext uri="{FF2B5EF4-FFF2-40B4-BE49-F238E27FC236}">
                <a16:creationId xmlns:a16="http://schemas.microsoft.com/office/drawing/2014/main" id="{0491E86A-D708-547D-D13B-451D6462D135}"/>
              </a:ext>
            </a:extLst>
          </p:cNvPr>
          <p:cNvSpPr txBox="1"/>
          <p:nvPr/>
        </p:nvSpPr>
        <p:spPr>
          <a:xfrm>
            <a:off x="342379" y="1653052"/>
            <a:ext cx="9645042" cy="4647426"/>
          </a:xfrm>
          <a:prstGeom prst="rect">
            <a:avLst/>
          </a:prstGeom>
          <a:noFill/>
        </p:spPr>
        <p:txBody>
          <a:bodyPr wrap="square" rtlCol="0">
            <a:spAutoFit/>
          </a:bodyPr>
          <a:lstStyle/>
          <a:p>
            <a:pPr>
              <a:buNone/>
            </a:pPr>
            <a:r>
              <a:rPr lang="es-ES" sz="2400" b="1" dirty="0">
                <a:solidFill>
                  <a:srgbClr val="00B050"/>
                </a:solidFill>
                <a:latin typeface="Comic Sans MS" panose="030F0702030302020204" pitchFamily="66" charset="0"/>
              </a:rPr>
              <a:t>¿Que se busca con EL  MQRC ?</a:t>
            </a:r>
          </a:p>
          <a:p>
            <a:pPr>
              <a:buNone/>
            </a:pPr>
            <a:endParaRPr lang="es-ES" sz="1600" b="1" dirty="0">
              <a:latin typeface="Comic Sans MS" panose="030F0702030302020204" pitchFamily="66" charset="0"/>
            </a:endParaRPr>
          </a:p>
          <a:p>
            <a:pPr marL="342900" indent="-342900">
              <a:buAutoNum type="alphaLcParenR"/>
            </a:pPr>
            <a:r>
              <a:rPr lang="es-ES" sz="1600" b="1" dirty="0">
                <a:latin typeface="Comic Sans MS" panose="030F0702030302020204" pitchFamily="66" charset="0"/>
              </a:rPr>
              <a:t>Resolver problemas a tiempo y de forma eficiente:</a:t>
            </a:r>
            <a:br>
              <a:rPr lang="es-ES" sz="1600" dirty="0">
                <a:latin typeface="Comic Sans MS" panose="030F0702030302020204" pitchFamily="66" charset="0"/>
              </a:rPr>
            </a:br>
            <a:r>
              <a:rPr lang="es-ES" sz="1600" dirty="0">
                <a:latin typeface="Comic Sans MS" panose="030F0702030302020204" pitchFamily="66" charset="0"/>
              </a:rPr>
              <a:t>El MQRC busca detectar y solucionar los problemas rápidamente, antes de que se hagan más grandes, evitando conflictos que consuman muchos recursos.</a:t>
            </a:r>
          </a:p>
          <a:p>
            <a:pPr marL="342900" indent="-342900">
              <a:buAutoNum type="alphaLcParenR"/>
            </a:pPr>
            <a:endParaRPr lang="es-ES" sz="1600" dirty="0">
              <a:latin typeface="Comic Sans MS" panose="030F0702030302020204" pitchFamily="66" charset="0"/>
            </a:endParaRPr>
          </a:p>
          <a:p>
            <a:pPr>
              <a:buNone/>
            </a:pPr>
            <a:r>
              <a:rPr lang="es-ES" sz="1600" b="1" dirty="0">
                <a:latin typeface="Comic Sans MS" panose="030F0702030302020204" pitchFamily="66" charset="0"/>
              </a:rPr>
              <a:t>b) Detectar problemas frecuentes o estructurales:</a:t>
            </a:r>
            <a:br>
              <a:rPr lang="es-ES" sz="1600" dirty="0">
                <a:latin typeface="Comic Sans MS" panose="030F0702030302020204" pitchFamily="66" charset="0"/>
              </a:rPr>
            </a:br>
            <a:r>
              <a:rPr lang="es-ES" sz="1600" dirty="0">
                <a:latin typeface="Comic Sans MS" panose="030F0702030302020204" pitchFamily="66" charset="0"/>
              </a:rPr>
              <a:t>Al revisar las quejas que recibe, el sistema puede identificar situaciones que se repiten o están creciendo, lo que ayuda a mejorar los procesos y la forma en que se aplican los proyectos.</a:t>
            </a:r>
          </a:p>
          <a:p>
            <a:pPr>
              <a:buNone/>
            </a:pPr>
            <a:endParaRPr lang="es-ES" sz="1600" dirty="0">
              <a:latin typeface="Comic Sans MS" panose="030F0702030302020204" pitchFamily="66" charset="0"/>
            </a:endParaRPr>
          </a:p>
          <a:p>
            <a:r>
              <a:rPr lang="es-ES" sz="1600" b="1" dirty="0">
                <a:latin typeface="Comic Sans MS" panose="030F0702030302020204" pitchFamily="66" charset="0"/>
              </a:rPr>
              <a:t>c) Mejorar los resultados de REDD+:</a:t>
            </a:r>
            <a:br>
              <a:rPr lang="es-ES" sz="1600" dirty="0">
                <a:latin typeface="Comic Sans MS" panose="030F0702030302020204" pitchFamily="66" charset="0"/>
              </a:rPr>
            </a:br>
            <a:r>
              <a:rPr lang="es-ES" sz="1600" dirty="0">
                <a:latin typeface="Comic Sans MS" panose="030F0702030302020204" pitchFamily="66" charset="0"/>
              </a:rPr>
              <a:t>Al atender los problemas a tiempo, el MQRC contribuye a que los proyectos de REDD+ alcancen sus metas de forma más efectiva.</a:t>
            </a:r>
          </a:p>
          <a:p>
            <a:endParaRPr lang="es-ES" sz="1600" dirty="0">
              <a:latin typeface="Comic Sans MS" panose="030F0702030302020204" pitchFamily="66" charset="0"/>
            </a:endParaRPr>
          </a:p>
          <a:p>
            <a:r>
              <a:rPr lang="es-ES" sz="1600" b="1" dirty="0">
                <a:latin typeface="Comic Sans MS" panose="030F0702030302020204" pitchFamily="66" charset="0"/>
              </a:rPr>
              <a:t>d) Fomentar la rendición de cuentas:</a:t>
            </a:r>
            <a:br>
              <a:rPr lang="es-ES" sz="1600" dirty="0">
                <a:latin typeface="Comic Sans MS" panose="030F0702030302020204" pitchFamily="66" charset="0"/>
              </a:rPr>
            </a:br>
            <a:r>
              <a:rPr lang="es-ES" sz="1600" dirty="0">
                <a:latin typeface="Comic Sans MS" panose="030F0702030302020204" pitchFamily="66" charset="0"/>
              </a:rPr>
              <a:t>El MQRC ayudará a que los actores involucrados en REDD+ asuman sus responsabilidades, lo que mejorará las actividades del programa y su forma de gobernarse.</a:t>
            </a:r>
          </a:p>
          <a:p>
            <a:endParaRPr lang="es-ES" sz="1600" dirty="0">
              <a:latin typeface="Comic Sans MS" panose="030F0702030302020204" pitchFamily="66" charset="0"/>
            </a:endParaRPr>
          </a:p>
        </p:txBody>
      </p:sp>
      <p:sp>
        <p:nvSpPr>
          <p:cNvPr id="9" name="Estrella: 4 puntas 8" descr="Primer plano de las hojas de una planta">
            <a:extLst>
              <a:ext uri="{FF2B5EF4-FFF2-40B4-BE49-F238E27FC236}">
                <a16:creationId xmlns:a16="http://schemas.microsoft.com/office/drawing/2014/main" id="{0C4133C6-6CB0-7338-3523-C327F8E91414}"/>
              </a:ext>
            </a:extLst>
          </p:cNvPr>
          <p:cNvSpPr/>
          <p:nvPr/>
        </p:nvSpPr>
        <p:spPr>
          <a:xfrm>
            <a:off x="10288044" y="3608479"/>
            <a:ext cx="1561577" cy="1324926"/>
          </a:xfrm>
          <a:prstGeom prst="star4">
            <a:avLst>
              <a:gd name="adj" fmla="val 12500"/>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Estrella: 4 puntas 9" descr="Primer plano de las hojas de una planta">
            <a:extLst>
              <a:ext uri="{FF2B5EF4-FFF2-40B4-BE49-F238E27FC236}">
                <a16:creationId xmlns:a16="http://schemas.microsoft.com/office/drawing/2014/main" id="{C3FAA44F-ADE9-4876-DB15-49861A500EE3}"/>
              </a:ext>
            </a:extLst>
          </p:cNvPr>
          <p:cNvSpPr/>
          <p:nvPr/>
        </p:nvSpPr>
        <p:spPr>
          <a:xfrm>
            <a:off x="10440444" y="2159397"/>
            <a:ext cx="1561577" cy="1324926"/>
          </a:xfrm>
          <a:prstGeom prst="star4">
            <a:avLst>
              <a:gd name="adj" fmla="val 12500"/>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Estrella: 4 puntas 10" descr="Primer plano de las hojas de una planta">
            <a:extLst>
              <a:ext uri="{FF2B5EF4-FFF2-40B4-BE49-F238E27FC236}">
                <a16:creationId xmlns:a16="http://schemas.microsoft.com/office/drawing/2014/main" id="{67A0F0F0-6444-93E3-DE88-CE070B6F6BFF}"/>
              </a:ext>
            </a:extLst>
          </p:cNvPr>
          <p:cNvSpPr/>
          <p:nvPr/>
        </p:nvSpPr>
        <p:spPr>
          <a:xfrm>
            <a:off x="10440444" y="5017399"/>
            <a:ext cx="1561577" cy="1324926"/>
          </a:xfrm>
          <a:prstGeom prst="star4">
            <a:avLst>
              <a:gd name="adj" fmla="val 12500"/>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3500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3C25E4-862B-445F-875B-40EC49BEE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4" name="CuadroTexto 3">
            <a:extLst>
              <a:ext uri="{FF2B5EF4-FFF2-40B4-BE49-F238E27FC236}">
                <a16:creationId xmlns:a16="http://schemas.microsoft.com/office/drawing/2014/main" id="{A3264246-AB11-CB4E-4F01-63C48920DE31}"/>
              </a:ext>
            </a:extLst>
          </p:cNvPr>
          <p:cNvSpPr txBox="1"/>
          <p:nvPr/>
        </p:nvSpPr>
        <p:spPr>
          <a:xfrm>
            <a:off x="1463040" y="685797"/>
            <a:ext cx="4206240" cy="2824166"/>
          </a:xfrm>
          <a:prstGeom prst="rect">
            <a:avLst/>
          </a:prstGeom>
        </p:spPr>
        <p:txBody>
          <a:bodyPr vert="horz" lIns="91440" tIns="45720" rIns="91440" bIns="45720" rtlCol="0" anchor="t">
            <a:normAutofit fontScale="92500" lnSpcReduction="20000"/>
          </a:bodyPr>
          <a:lstStyle/>
          <a:p>
            <a:pPr>
              <a:lnSpc>
                <a:spcPct val="90000"/>
              </a:lnSpc>
              <a:spcBef>
                <a:spcPct val="0"/>
              </a:spcBef>
              <a:spcAft>
                <a:spcPts val="600"/>
              </a:spcAft>
            </a:pPr>
            <a:r>
              <a:rPr lang="es-ES" sz="3600" dirty="0"/>
              <a:t>En esta sección, el denunciante podrá consultar el estatus de su denuncia mediante el ingreso del código correspondiente.</a:t>
            </a:r>
            <a:endParaRPr lang="en-US" sz="3500" dirty="0">
              <a:latin typeface="+mj-lt"/>
              <a:ea typeface="+mj-ea"/>
              <a:cs typeface="+mj-cs"/>
            </a:endParaRPr>
          </a:p>
        </p:txBody>
      </p:sp>
      <p:sp>
        <p:nvSpPr>
          <p:cNvPr id="11" name="Rectangle 10">
            <a:extLst>
              <a:ext uri="{FF2B5EF4-FFF2-40B4-BE49-F238E27FC236}">
                <a16:creationId xmlns:a16="http://schemas.microsoft.com/office/drawing/2014/main" id="{B7F5BEB7-70E3-40FD-A84B-D3DB76D79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826028-8E7E-4810-8586-AF1F985C1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8470" y="685798"/>
            <a:ext cx="6043892" cy="5486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Interfaz de usuario gráfica, Texto, Aplicación&#10;&#10;El contenido generado por IA puede ser incorrecto.">
            <a:extLst>
              <a:ext uri="{FF2B5EF4-FFF2-40B4-BE49-F238E27FC236}">
                <a16:creationId xmlns:a16="http://schemas.microsoft.com/office/drawing/2014/main" id="{432C8031-393F-B59F-07CE-ED53D6A437E4}"/>
              </a:ext>
            </a:extLst>
          </p:cNvPr>
          <p:cNvPicPr>
            <a:picLocks noChangeAspect="1"/>
          </p:cNvPicPr>
          <p:nvPr/>
        </p:nvPicPr>
        <p:blipFill>
          <a:blip r:embed="rId2"/>
          <a:stretch>
            <a:fillRect/>
          </a:stretch>
        </p:blipFill>
        <p:spPr>
          <a:xfrm>
            <a:off x="6150456" y="786938"/>
            <a:ext cx="5836013" cy="1750804"/>
          </a:xfrm>
          <a:prstGeom prst="rect">
            <a:avLst/>
          </a:prstGeom>
        </p:spPr>
      </p:pic>
      <p:sp>
        <p:nvSpPr>
          <p:cNvPr id="15" name="Graphic 14">
            <a:extLst>
              <a:ext uri="{FF2B5EF4-FFF2-40B4-BE49-F238E27FC236}">
                <a16:creationId xmlns:a16="http://schemas.microsoft.com/office/drawing/2014/main" id="{E081C197-85C9-48AC-B705-A964FBE21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6019299" y="684971"/>
            <a:ext cx="1747305" cy="1748960"/>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75000"/>
            </a:schemeClr>
          </a:solidFill>
          <a:ln w="9525" cap="flat">
            <a:noFill/>
            <a:prstDash val="solid"/>
            <a:miter/>
          </a:ln>
        </p:spPr>
        <p:txBody>
          <a:bodyPr rtlCol="0" anchor="ctr"/>
          <a:lstStyle/>
          <a:p>
            <a:endParaRPr lang="en-US"/>
          </a:p>
        </p:txBody>
      </p:sp>
      <p:sp>
        <p:nvSpPr>
          <p:cNvPr id="17" name="Graphic 14">
            <a:extLst>
              <a:ext uri="{FF2B5EF4-FFF2-40B4-BE49-F238E27FC236}">
                <a16:creationId xmlns:a16="http://schemas.microsoft.com/office/drawing/2014/main" id="{4792EB31-7284-4930-AC34-DBDD94FBB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324995" y="4424066"/>
            <a:ext cx="1747305" cy="1748960"/>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3" name="Imagen 2">
            <a:extLst>
              <a:ext uri="{FF2B5EF4-FFF2-40B4-BE49-F238E27FC236}">
                <a16:creationId xmlns:a16="http://schemas.microsoft.com/office/drawing/2014/main" id="{3F215875-780D-246D-0422-4D78E0282199}"/>
              </a:ext>
            </a:extLst>
          </p:cNvPr>
          <p:cNvPicPr>
            <a:picLocks noChangeAspect="1"/>
          </p:cNvPicPr>
          <p:nvPr/>
        </p:nvPicPr>
        <p:blipFill rotWithShape="1">
          <a:blip r:embed="rId3"/>
          <a:srcRect l="-274" t="20297" r="274" b="12496"/>
          <a:stretch/>
        </p:blipFill>
        <p:spPr>
          <a:xfrm>
            <a:off x="6150457" y="5641931"/>
            <a:ext cx="5836013" cy="451054"/>
          </a:xfrm>
          <a:prstGeom prst="rect">
            <a:avLst/>
          </a:prstGeom>
        </p:spPr>
      </p:pic>
      <p:sp>
        <p:nvSpPr>
          <p:cNvPr id="19" name="Graphic 14">
            <a:extLst>
              <a:ext uri="{FF2B5EF4-FFF2-40B4-BE49-F238E27FC236}">
                <a16:creationId xmlns:a16="http://schemas.microsoft.com/office/drawing/2014/main" id="{A7491B3F-28E1-47D2-9EDB-4A3F9B1926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314229" y="4424068"/>
            <a:ext cx="1747305" cy="1748960"/>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21" name="Rectangle 20">
            <a:extLst>
              <a:ext uri="{FF2B5EF4-FFF2-40B4-BE49-F238E27FC236}">
                <a16:creationId xmlns:a16="http://schemas.microsoft.com/office/drawing/2014/main" id="{9A526085-7BDA-416F-8DBE-917B0CFF2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832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D407AAC-8A90-B55C-A255-532367DD1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628" y="800394"/>
            <a:ext cx="3012362" cy="2165137"/>
          </a:xfrm>
          <a:prstGeom prst="rect">
            <a:avLst/>
          </a:prstGeom>
        </p:spPr>
      </p:pic>
      <p:pic>
        <p:nvPicPr>
          <p:cNvPr id="3" name="Imagen 2">
            <a:extLst>
              <a:ext uri="{FF2B5EF4-FFF2-40B4-BE49-F238E27FC236}">
                <a16:creationId xmlns:a16="http://schemas.microsoft.com/office/drawing/2014/main" id="{BE82AE1A-836A-99D8-4C43-BA8D3453DCDD}"/>
              </a:ext>
            </a:extLst>
          </p:cNvPr>
          <p:cNvPicPr>
            <a:picLocks noChangeAspect="1"/>
          </p:cNvPicPr>
          <p:nvPr/>
        </p:nvPicPr>
        <p:blipFill>
          <a:blip r:embed="rId3"/>
          <a:stretch>
            <a:fillRect/>
          </a:stretch>
        </p:blipFill>
        <p:spPr>
          <a:xfrm>
            <a:off x="6613288" y="800394"/>
            <a:ext cx="4993162" cy="2783422"/>
          </a:xfrm>
          <a:prstGeom prst="rect">
            <a:avLst/>
          </a:prstGeom>
        </p:spPr>
      </p:pic>
      <p:pic>
        <p:nvPicPr>
          <p:cNvPr id="4" name="Imagen 3">
            <a:extLst>
              <a:ext uri="{FF2B5EF4-FFF2-40B4-BE49-F238E27FC236}">
                <a16:creationId xmlns:a16="http://schemas.microsoft.com/office/drawing/2014/main" id="{26D56C11-2F85-732A-EA39-625F66A1091E}"/>
              </a:ext>
            </a:extLst>
          </p:cNvPr>
          <p:cNvPicPr>
            <a:picLocks noChangeAspect="1"/>
          </p:cNvPicPr>
          <p:nvPr/>
        </p:nvPicPr>
        <p:blipFill>
          <a:blip r:embed="rId4"/>
          <a:stretch>
            <a:fillRect/>
          </a:stretch>
        </p:blipFill>
        <p:spPr>
          <a:xfrm>
            <a:off x="235549" y="3821105"/>
            <a:ext cx="2177678" cy="1083606"/>
          </a:xfrm>
          <a:prstGeom prst="rect">
            <a:avLst/>
          </a:prstGeom>
        </p:spPr>
      </p:pic>
      <p:pic>
        <p:nvPicPr>
          <p:cNvPr id="5" name="Imagen 4">
            <a:extLst>
              <a:ext uri="{FF2B5EF4-FFF2-40B4-BE49-F238E27FC236}">
                <a16:creationId xmlns:a16="http://schemas.microsoft.com/office/drawing/2014/main" id="{150771B0-99D5-87E9-8565-B40E7B3EA70E}"/>
              </a:ext>
            </a:extLst>
          </p:cNvPr>
          <p:cNvPicPr>
            <a:picLocks noChangeAspect="1"/>
          </p:cNvPicPr>
          <p:nvPr/>
        </p:nvPicPr>
        <p:blipFill>
          <a:blip r:embed="rId5"/>
          <a:stretch>
            <a:fillRect/>
          </a:stretch>
        </p:blipFill>
        <p:spPr>
          <a:xfrm>
            <a:off x="2506602" y="3233211"/>
            <a:ext cx="2324743" cy="2312506"/>
          </a:xfrm>
          <a:prstGeom prst="rect">
            <a:avLst/>
          </a:prstGeom>
        </p:spPr>
      </p:pic>
      <p:pic>
        <p:nvPicPr>
          <p:cNvPr id="6" name="Imagen 5">
            <a:extLst>
              <a:ext uri="{FF2B5EF4-FFF2-40B4-BE49-F238E27FC236}">
                <a16:creationId xmlns:a16="http://schemas.microsoft.com/office/drawing/2014/main" id="{089D4B54-BDFF-A77B-2686-8EC1951F4286}"/>
              </a:ext>
            </a:extLst>
          </p:cNvPr>
          <p:cNvPicPr>
            <a:picLocks noChangeAspect="1"/>
          </p:cNvPicPr>
          <p:nvPr/>
        </p:nvPicPr>
        <p:blipFill>
          <a:blip r:embed="rId6"/>
          <a:stretch>
            <a:fillRect/>
          </a:stretch>
        </p:blipFill>
        <p:spPr>
          <a:xfrm>
            <a:off x="8907057" y="4112222"/>
            <a:ext cx="3284943" cy="723507"/>
          </a:xfrm>
          <a:prstGeom prst="rect">
            <a:avLst/>
          </a:prstGeom>
        </p:spPr>
      </p:pic>
      <p:pic>
        <p:nvPicPr>
          <p:cNvPr id="7" name="Imagen 6">
            <a:extLst>
              <a:ext uri="{FF2B5EF4-FFF2-40B4-BE49-F238E27FC236}">
                <a16:creationId xmlns:a16="http://schemas.microsoft.com/office/drawing/2014/main" id="{3A89C42B-11B1-B53F-D182-5D2DD6FB75ED}"/>
              </a:ext>
            </a:extLst>
          </p:cNvPr>
          <p:cNvPicPr>
            <a:picLocks noChangeAspect="1"/>
          </p:cNvPicPr>
          <p:nvPr/>
        </p:nvPicPr>
        <p:blipFill>
          <a:blip r:embed="rId7"/>
          <a:stretch>
            <a:fillRect/>
          </a:stretch>
        </p:blipFill>
        <p:spPr>
          <a:xfrm>
            <a:off x="6096000" y="3967437"/>
            <a:ext cx="3438483" cy="947993"/>
          </a:xfrm>
          <a:prstGeom prst="rect">
            <a:avLst/>
          </a:prstGeom>
        </p:spPr>
      </p:pic>
      <p:pic>
        <p:nvPicPr>
          <p:cNvPr id="8" name="Imagen 7">
            <a:extLst>
              <a:ext uri="{FF2B5EF4-FFF2-40B4-BE49-F238E27FC236}">
                <a16:creationId xmlns:a16="http://schemas.microsoft.com/office/drawing/2014/main" id="{16C4C24C-D012-804A-C909-357FABDE3EAA}"/>
              </a:ext>
            </a:extLst>
          </p:cNvPr>
          <p:cNvPicPr>
            <a:picLocks noChangeAspect="1"/>
          </p:cNvPicPr>
          <p:nvPr/>
        </p:nvPicPr>
        <p:blipFill>
          <a:blip r:embed="rId8"/>
          <a:stretch>
            <a:fillRect/>
          </a:stretch>
        </p:blipFill>
        <p:spPr>
          <a:xfrm>
            <a:off x="5101987" y="3821105"/>
            <a:ext cx="1240658" cy="1240658"/>
          </a:xfrm>
          <a:prstGeom prst="rect">
            <a:avLst/>
          </a:prstGeom>
        </p:spPr>
      </p:pic>
      <p:pic>
        <p:nvPicPr>
          <p:cNvPr id="9" name="Imagen 8">
            <a:extLst>
              <a:ext uri="{FF2B5EF4-FFF2-40B4-BE49-F238E27FC236}">
                <a16:creationId xmlns:a16="http://schemas.microsoft.com/office/drawing/2014/main" id="{AB6608F6-F5E9-4C6C-ADF8-9AB0DE162A6C}"/>
              </a:ext>
            </a:extLst>
          </p:cNvPr>
          <p:cNvPicPr>
            <a:picLocks noChangeAspect="1"/>
          </p:cNvPicPr>
          <p:nvPr/>
        </p:nvPicPr>
        <p:blipFill rotWithShape="1">
          <a:blip r:embed="rId9"/>
          <a:srcRect l="15770" t="24611" r="22263" b="18280"/>
          <a:stretch/>
        </p:blipFill>
        <p:spPr>
          <a:xfrm>
            <a:off x="7480300" y="5091155"/>
            <a:ext cx="870955" cy="1276552"/>
          </a:xfrm>
          <a:prstGeom prst="rect">
            <a:avLst/>
          </a:prstGeom>
        </p:spPr>
      </p:pic>
      <p:pic>
        <p:nvPicPr>
          <p:cNvPr id="10" name="Imagen 9">
            <a:extLst>
              <a:ext uri="{FF2B5EF4-FFF2-40B4-BE49-F238E27FC236}">
                <a16:creationId xmlns:a16="http://schemas.microsoft.com/office/drawing/2014/main" id="{5289F42B-EFFE-02C7-0B3D-0B201D6CC623}"/>
              </a:ext>
            </a:extLst>
          </p:cNvPr>
          <p:cNvPicPr>
            <a:picLocks noChangeAspect="1"/>
          </p:cNvPicPr>
          <p:nvPr/>
        </p:nvPicPr>
        <p:blipFill>
          <a:blip r:embed="rId10"/>
          <a:stretch>
            <a:fillRect/>
          </a:stretch>
        </p:blipFill>
        <p:spPr>
          <a:xfrm>
            <a:off x="3277473" y="5086869"/>
            <a:ext cx="2694614" cy="1285124"/>
          </a:xfrm>
          <a:prstGeom prst="rect">
            <a:avLst/>
          </a:prstGeom>
        </p:spPr>
      </p:pic>
      <p:sp>
        <p:nvSpPr>
          <p:cNvPr id="11" name="CuadroTexto 10">
            <a:extLst>
              <a:ext uri="{FF2B5EF4-FFF2-40B4-BE49-F238E27FC236}">
                <a16:creationId xmlns:a16="http://schemas.microsoft.com/office/drawing/2014/main" id="{C8EF08A0-742D-BBD3-204E-03FE284BAD65}"/>
              </a:ext>
            </a:extLst>
          </p:cNvPr>
          <p:cNvSpPr txBox="1"/>
          <p:nvPr/>
        </p:nvSpPr>
        <p:spPr>
          <a:xfrm>
            <a:off x="7144716" y="6288633"/>
            <a:ext cx="1910343" cy="369332"/>
          </a:xfrm>
          <a:prstGeom prst="rect">
            <a:avLst/>
          </a:prstGeom>
          <a:noFill/>
        </p:spPr>
        <p:txBody>
          <a:bodyPr wrap="square" rtlCol="0">
            <a:spAutoFit/>
          </a:bodyPr>
          <a:lstStyle/>
          <a:p>
            <a:r>
              <a:rPr lang="en-US" b="1" dirty="0">
                <a:solidFill>
                  <a:schemeClr val="accent6">
                    <a:lumMod val="75000"/>
                  </a:schemeClr>
                </a:solidFill>
              </a:rPr>
              <a:t>ASODEFOREST</a:t>
            </a:r>
            <a:endParaRPr lang="es-ES" b="1" dirty="0">
              <a:solidFill>
                <a:schemeClr val="accent6">
                  <a:lumMod val="75000"/>
                </a:schemeClr>
              </a:solidFill>
            </a:endParaRPr>
          </a:p>
        </p:txBody>
      </p:sp>
    </p:spTree>
    <p:extLst>
      <p:ext uri="{BB962C8B-B14F-4D97-AF65-F5344CB8AC3E}">
        <p14:creationId xmlns:p14="http://schemas.microsoft.com/office/powerpoint/2010/main" val="277056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descr="Martillo de juez con relleno sólido">
            <a:extLst>
              <a:ext uri="{FF2B5EF4-FFF2-40B4-BE49-F238E27FC236}">
                <a16:creationId xmlns:a16="http://schemas.microsoft.com/office/drawing/2014/main" id="{9EDF98E5-C461-2F8A-A792-C9D97356F0E0}"/>
              </a:ext>
            </a:extLst>
          </p:cNvPr>
          <p:cNvSpPr/>
          <p:nvPr/>
        </p:nvSpPr>
        <p:spPr>
          <a:xfrm>
            <a:off x="726509" y="1767442"/>
            <a:ext cx="1198325" cy="1177448"/>
          </a:xfrm>
          <a:prstGeom prst="ellipse">
            <a:avLst/>
          </a:prstGeom>
          <a:blipFill dpi="0" rotWithShape="1">
            <a:blip r:embed="rId2">
              <a:extLst>
                <a:ext uri="{96DAC541-7B7A-43D3-8B79-37D633B846F1}">
                  <asvg:svgBlip xmlns:asvg="http://schemas.microsoft.com/office/drawing/2016/SVG/main" r:embed="rId3"/>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descr="Acceso universal con relleno sólido">
            <a:extLst>
              <a:ext uri="{FF2B5EF4-FFF2-40B4-BE49-F238E27FC236}">
                <a16:creationId xmlns:a16="http://schemas.microsoft.com/office/drawing/2014/main" id="{7CD807A6-BC1D-9C93-4E83-A9E551E09614}"/>
              </a:ext>
            </a:extLst>
          </p:cNvPr>
          <p:cNvSpPr/>
          <p:nvPr/>
        </p:nvSpPr>
        <p:spPr>
          <a:xfrm>
            <a:off x="2269298" y="4371786"/>
            <a:ext cx="1198325" cy="1177448"/>
          </a:xfrm>
          <a:prstGeom prst="ellipse">
            <a:avLst/>
          </a:prstGeom>
          <a:blipFill>
            <a:blip r:embed="rId4">
              <a:extLst>
                <a:ext uri="{96DAC541-7B7A-43D3-8B79-37D633B846F1}">
                  <asvg:svgBlip xmlns:asvg="http://schemas.microsoft.com/office/drawing/2016/SVG/main" r:embed="rId5"/>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Elipse 3" descr="Calendario mensual contorno">
            <a:extLst>
              <a:ext uri="{FF2B5EF4-FFF2-40B4-BE49-F238E27FC236}">
                <a16:creationId xmlns:a16="http://schemas.microsoft.com/office/drawing/2014/main" id="{FD70E852-83A5-CF67-4793-0B7D75FC55AF}"/>
              </a:ext>
            </a:extLst>
          </p:cNvPr>
          <p:cNvSpPr/>
          <p:nvPr/>
        </p:nvSpPr>
        <p:spPr>
          <a:xfrm>
            <a:off x="3729492" y="1709567"/>
            <a:ext cx="1198325" cy="1177448"/>
          </a:xfrm>
          <a:prstGeom prst="ellipse">
            <a:avLst/>
          </a:prstGeom>
          <a:blipFill dpi="0" rotWithShape="1">
            <a:blip r:embed="rId6">
              <a:extLst>
                <a:ext uri="{96DAC541-7B7A-43D3-8B79-37D633B846F1}">
                  <asvg:svgBlip xmlns:asvg="http://schemas.microsoft.com/office/drawing/2016/SVG/main" r:embed="rId7"/>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a:extLst>
              <a:ext uri="{FF2B5EF4-FFF2-40B4-BE49-F238E27FC236}">
                <a16:creationId xmlns:a16="http://schemas.microsoft.com/office/drawing/2014/main" id="{BB43A561-2569-69A9-077D-60BD19627F74}"/>
              </a:ext>
            </a:extLst>
          </p:cNvPr>
          <p:cNvSpPr txBox="1"/>
          <p:nvPr/>
        </p:nvSpPr>
        <p:spPr>
          <a:xfrm>
            <a:off x="57411" y="563692"/>
            <a:ext cx="2567836" cy="1015663"/>
          </a:xfrm>
          <a:prstGeom prst="rect">
            <a:avLst/>
          </a:prstGeom>
          <a:noFill/>
        </p:spPr>
        <p:txBody>
          <a:bodyPr wrap="square" rtlCol="0">
            <a:spAutoFit/>
          </a:bodyPr>
          <a:lstStyle/>
          <a:p>
            <a:pPr algn="ctr"/>
            <a:r>
              <a:rPr lang="es-ES" sz="1200" b="1" dirty="0">
                <a:solidFill>
                  <a:schemeClr val="accent2"/>
                </a:solidFill>
              </a:rPr>
              <a:t>Legitimidad: </a:t>
            </a:r>
            <a:r>
              <a:rPr lang="es-ES" sz="1200" dirty="0"/>
              <a:t>facilita la confianza de las partes directamente interesadas para cuyo uso está destinado y rinde cuentas sobre la justicia de sus procesos. </a:t>
            </a:r>
          </a:p>
        </p:txBody>
      </p:sp>
      <p:cxnSp>
        <p:nvCxnSpPr>
          <p:cNvPr id="8" name="Conector recto 7">
            <a:extLst>
              <a:ext uri="{FF2B5EF4-FFF2-40B4-BE49-F238E27FC236}">
                <a16:creationId xmlns:a16="http://schemas.microsoft.com/office/drawing/2014/main" id="{5C16B3EB-4C75-D55C-A358-29E15BE4B80C}"/>
              </a:ext>
            </a:extLst>
          </p:cNvPr>
          <p:cNvCxnSpPr>
            <a:cxnSpLocks/>
          </p:cNvCxnSpPr>
          <p:nvPr/>
        </p:nvCxnSpPr>
        <p:spPr>
          <a:xfrm flipV="1">
            <a:off x="325677" y="3541834"/>
            <a:ext cx="11468926" cy="65335"/>
          </a:xfrm>
          <a:prstGeom prst="line">
            <a:avLst/>
          </a:prstGeom>
        </p:spPr>
        <p:style>
          <a:lnRef idx="2">
            <a:schemeClr val="accent1"/>
          </a:lnRef>
          <a:fillRef idx="0">
            <a:schemeClr val="accent1"/>
          </a:fillRef>
          <a:effectRef idx="1">
            <a:schemeClr val="accent1"/>
          </a:effectRef>
          <a:fontRef idx="minor">
            <a:schemeClr val="tx1"/>
          </a:fontRef>
        </p:style>
      </p:cxnSp>
      <p:sp>
        <p:nvSpPr>
          <p:cNvPr id="9" name="Triángulo isósceles 8">
            <a:extLst>
              <a:ext uri="{FF2B5EF4-FFF2-40B4-BE49-F238E27FC236}">
                <a16:creationId xmlns:a16="http://schemas.microsoft.com/office/drawing/2014/main" id="{CB1AC2CE-2716-1E63-DF98-27BD7693D27C}"/>
              </a:ext>
            </a:extLst>
          </p:cNvPr>
          <p:cNvSpPr/>
          <p:nvPr/>
        </p:nvSpPr>
        <p:spPr>
          <a:xfrm>
            <a:off x="990601" y="3275609"/>
            <a:ext cx="701457" cy="537567"/>
          </a:xfrm>
          <a:prstGeom prst="triangl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cxnSp>
        <p:nvCxnSpPr>
          <p:cNvPr id="11" name="Conector recto 10">
            <a:extLst>
              <a:ext uri="{FF2B5EF4-FFF2-40B4-BE49-F238E27FC236}">
                <a16:creationId xmlns:a16="http://schemas.microsoft.com/office/drawing/2014/main" id="{749878A3-A05B-36D2-A82C-78F3424FF25A}"/>
              </a:ext>
            </a:extLst>
          </p:cNvPr>
          <p:cNvCxnSpPr>
            <a:cxnSpLocks/>
            <a:stCxn id="2" idx="4"/>
            <a:endCxn id="9" idx="0"/>
          </p:cNvCxnSpPr>
          <p:nvPr/>
        </p:nvCxnSpPr>
        <p:spPr>
          <a:xfrm>
            <a:off x="1325672" y="2944890"/>
            <a:ext cx="15658" cy="330719"/>
          </a:xfrm>
          <a:prstGeom prst="line">
            <a:avLst/>
          </a:prstGeom>
        </p:spPr>
        <p:style>
          <a:lnRef idx="2">
            <a:schemeClr val="accent1"/>
          </a:lnRef>
          <a:fillRef idx="0">
            <a:schemeClr val="accent1"/>
          </a:fillRef>
          <a:effectRef idx="1">
            <a:schemeClr val="accent1"/>
          </a:effectRef>
          <a:fontRef idx="minor">
            <a:schemeClr val="tx1"/>
          </a:fontRef>
        </p:style>
      </p:cxnSp>
      <p:sp>
        <p:nvSpPr>
          <p:cNvPr id="13" name="Triángulo isósceles 12">
            <a:extLst>
              <a:ext uri="{FF2B5EF4-FFF2-40B4-BE49-F238E27FC236}">
                <a16:creationId xmlns:a16="http://schemas.microsoft.com/office/drawing/2014/main" id="{4EF5D360-20F6-7CC8-2D79-1382CCD4F1D0}"/>
              </a:ext>
            </a:extLst>
          </p:cNvPr>
          <p:cNvSpPr/>
          <p:nvPr/>
        </p:nvSpPr>
        <p:spPr>
          <a:xfrm rot="10800000">
            <a:off x="2517731" y="3315562"/>
            <a:ext cx="701457" cy="537567"/>
          </a:xfrm>
          <a:prstGeom prst="triangl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90132D65-6653-991B-63C3-E1494F5323EE}"/>
              </a:ext>
            </a:extLst>
          </p:cNvPr>
          <p:cNvCxnSpPr>
            <a:stCxn id="13" idx="0"/>
            <a:endCxn id="3" idx="0"/>
          </p:cNvCxnSpPr>
          <p:nvPr/>
        </p:nvCxnSpPr>
        <p:spPr>
          <a:xfrm>
            <a:off x="2868459" y="3853129"/>
            <a:ext cx="2" cy="518657"/>
          </a:xfrm>
          <a:prstGeom prst="line">
            <a:avLst/>
          </a:prstGeom>
        </p:spPr>
        <p:style>
          <a:lnRef idx="2">
            <a:schemeClr val="accent1"/>
          </a:lnRef>
          <a:fillRef idx="0">
            <a:schemeClr val="accent1"/>
          </a:fillRef>
          <a:effectRef idx="1">
            <a:schemeClr val="accent1"/>
          </a:effectRef>
          <a:fontRef idx="minor">
            <a:schemeClr val="tx1"/>
          </a:fontRef>
        </p:style>
      </p:cxnSp>
      <p:sp>
        <p:nvSpPr>
          <p:cNvPr id="28" name="CuadroTexto 27">
            <a:extLst>
              <a:ext uri="{FF2B5EF4-FFF2-40B4-BE49-F238E27FC236}">
                <a16:creationId xmlns:a16="http://schemas.microsoft.com/office/drawing/2014/main" id="{9CD513EC-94C7-20BC-1FC7-D4896BB45466}"/>
              </a:ext>
            </a:extLst>
          </p:cNvPr>
          <p:cNvSpPr txBox="1"/>
          <p:nvPr/>
        </p:nvSpPr>
        <p:spPr>
          <a:xfrm>
            <a:off x="1494601" y="5560058"/>
            <a:ext cx="2567836" cy="1200329"/>
          </a:xfrm>
          <a:prstGeom prst="rect">
            <a:avLst/>
          </a:prstGeom>
          <a:noFill/>
        </p:spPr>
        <p:txBody>
          <a:bodyPr wrap="square" rtlCol="0">
            <a:spAutoFit/>
          </a:bodyPr>
          <a:lstStyle/>
          <a:p>
            <a:pPr algn="ctr"/>
            <a:r>
              <a:rPr lang="es-ES" sz="1200" b="1" dirty="0">
                <a:solidFill>
                  <a:schemeClr val="accent6">
                    <a:lumMod val="50000"/>
                  </a:schemeClr>
                </a:solidFill>
              </a:rPr>
              <a:t>Accesibilidad: </a:t>
            </a:r>
            <a:r>
              <a:rPr lang="es-ES" sz="1200" dirty="0"/>
              <a:t>De  de todas las partes directamente interesadas para cuyo uso está destinado, y proporcione la asistencia adecuada para aquellos que enfrentan barreras particulares</a:t>
            </a:r>
          </a:p>
        </p:txBody>
      </p:sp>
      <p:sp>
        <p:nvSpPr>
          <p:cNvPr id="29" name="Triángulo isósceles 28">
            <a:extLst>
              <a:ext uri="{FF2B5EF4-FFF2-40B4-BE49-F238E27FC236}">
                <a16:creationId xmlns:a16="http://schemas.microsoft.com/office/drawing/2014/main" id="{982D3C7E-902F-A479-8898-43A9F29190D7}"/>
              </a:ext>
            </a:extLst>
          </p:cNvPr>
          <p:cNvSpPr/>
          <p:nvPr/>
        </p:nvSpPr>
        <p:spPr>
          <a:xfrm>
            <a:off x="3990369" y="3312259"/>
            <a:ext cx="701457" cy="537567"/>
          </a:xfrm>
          <a:prstGeom prs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CE03C9A2-67F1-17E8-CA88-7D2B3AA2B343}"/>
              </a:ext>
            </a:extLst>
          </p:cNvPr>
          <p:cNvSpPr txBox="1"/>
          <p:nvPr/>
        </p:nvSpPr>
        <p:spPr>
          <a:xfrm>
            <a:off x="3044736" y="563692"/>
            <a:ext cx="2567836" cy="1015663"/>
          </a:xfrm>
          <a:prstGeom prst="rect">
            <a:avLst/>
          </a:prstGeom>
          <a:noFill/>
        </p:spPr>
        <p:txBody>
          <a:bodyPr wrap="square" rtlCol="0">
            <a:spAutoFit/>
          </a:bodyPr>
          <a:lstStyle/>
          <a:p>
            <a:pPr algn="ctr"/>
            <a:r>
              <a:rPr lang="es-ES" sz="1200" dirty="0">
                <a:solidFill>
                  <a:schemeClr val="tx2">
                    <a:lumMod val="75000"/>
                    <a:lumOff val="25000"/>
                  </a:schemeClr>
                </a:solidFill>
              </a:rPr>
              <a:t>Previsibilidad:</a:t>
            </a:r>
            <a:r>
              <a:rPr lang="es-ES" sz="1200" dirty="0"/>
              <a:t> Procedimiento claro y conocido, agendado, indicativo de cada fase, claro en relación con los tipos de procesos y resultados disponibles.</a:t>
            </a:r>
          </a:p>
        </p:txBody>
      </p:sp>
      <p:cxnSp>
        <p:nvCxnSpPr>
          <p:cNvPr id="32" name="Conector recto 31">
            <a:extLst>
              <a:ext uri="{FF2B5EF4-FFF2-40B4-BE49-F238E27FC236}">
                <a16:creationId xmlns:a16="http://schemas.microsoft.com/office/drawing/2014/main" id="{37DC4C5D-5BEE-C4A9-DFCF-C138516C2327}"/>
              </a:ext>
            </a:extLst>
          </p:cNvPr>
          <p:cNvCxnSpPr>
            <a:stCxn id="4" idx="4"/>
            <a:endCxn id="29" idx="0"/>
          </p:cNvCxnSpPr>
          <p:nvPr/>
        </p:nvCxnSpPr>
        <p:spPr>
          <a:xfrm>
            <a:off x="4328655" y="2887015"/>
            <a:ext cx="12443" cy="425244"/>
          </a:xfrm>
          <a:prstGeom prst="line">
            <a:avLst/>
          </a:prstGeom>
        </p:spPr>
        <p:style>
          <a:lnRef idx="2">
            <a:schemeClr val="accent1"/>
          </a:lnRef>
          <a:fillRef idx="0">
            <a:schemeClr val="accent1"/>
          </a:fillRef>
          <a:effectRef idx="1">
            <a:schemeClr val="accent1"/>
          </a:effectRef>
          <a:fontRef idx="minor">
            <a:schemeClr val="tx1"/>
          </a:fontRef>
        </p:style>
      </p:cxnSp>
      <p:sp>
        <p:nvSpPr>
          <p:cNvPr id="48" name="Elipse 47" descr="Farol con relleno sólido">
            <a:extLst>
              <a:ext uri="{FF2B5EF4-FFF2-40B4-BE49-F238E27FC236}">
                <a16:creationId xmlns:a16="http://schemas.microsoft.com/office/drawing/2014/main" id="{891ED61C-7C8C-EADD-F945-F9ADC1CD6B35}"/>
              </a:ext>
            </a:extLst>
          </p:cNvPr>
          <p:cNvSpPr/>
          <p:nvPr/>
        </p:nvSpPr>
        <p:spPr>
          <a:xfrm>
            <a:off x="5370652" y="4287472"/>
            <a:ext cx="1128890" cy="1177448"/>
          </a:xfrm>
          <a:prstGeom prst="ellipse">
            <a:avLst/>
          </a:prstGeom>
          <a:blipFill>
            <a:blip r:embed="rId8">
              <a:extLst>
                <a:ext uri="{96DAC541-7B7A-43D3-8B79-37D633B846F1}">
                  <asvg:svgBlip xmlns:asvg="http://schemas.microsoft.com/office/drawing/2016/SVG/main" r:embed="rId9"/>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9" name="Triángulo isósceles 48">
            <a:extLst>
              <a:ext uri="{FF2B5EF4-FFF2-40B4-BE49-F238E27FC236}">
                <a16:creationId xmlns:a16="http://schemas.microsoft.com/office/drawing/2014/main" id="{F2CBBFDB-FE58-8A1B-17FF-08FED8BCA567}"/>
              </a:ext>
            </a:extLst>
          </p:cNvPr>
          <p:cNvSpPr/>
          <p:nvPr/>
        </p:nvSpPr>
        <p:spPr>
          <a:xfrm rot="10800000">
            <a:off x="5586947" y="3329062"/>
            <a:ext cx="701457" cy="537567"/>
          </a:xfrm>
          <a:prstGeom prst="triangle">
            <a:avLst/>
          </a:prstGeom>
          <a:solidFill>
            <a:srgbClr val="FF000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ES" dirty="0"/>
          </a:p>
        </p:txBody>
      </p:sp>
      <p:cxnSp>
        <p:nvCxnSpPr>
          <p:cNvPr id="53" name="Conector recto 52">
            <a:extLst>
              <a:ext uri="{FF2B5EF4-FFF2-40B4-BE49-F238E27FC236}">
                <a16:creationId xmlns:a16="http://schemas.microsoft.com/office/drawing/2014/main" id="{78C22BF2-C563-D865-CE25-02502942D362}"/>
              </a:ext>
            </a:extLst>
          </p:cNvPr>
          <p:cNvCxnSpPr>
            <a:cxnSpLocks/>
            <a:stCxn id="48" idx="0"/>
            <a:endCxn id="49" idx="0"/>
          </p:cNvCxnSpPr>
          <p:nvPr/>
        </p:nvCxnSpPr>
        <p:spPr>
          <a:xfrm flipV="1">
            <a:off x="5935097" y="3866629"/>
            <a:ext cx="2578" cy="420843"/>
          </a:xfrm>
          <a:prstGeom prst="line">
            <a:avLst/>
          </a:prstGeom>
        </p:spPr>
        <p:style>
          <a:lnRef idx="2">
            <a:schemeClr val="accent1"/>
          </a:lnRef>
          <a:fillRef idx="0">
            <a:schemeClr val="accent1"/>
          </a:fillRef>
          <a:effectRef idx="1">
            <a:schemeClr val="accent1"/>
          </a:effectRef>
          <a:fontRef idx="minor">
            <a:schemeClr val="tx1"/>
          </a:fontRef>
        </p:style>
      </p:cxnSp>
      <p:sp>
        <p:nvSpPr>
          <p:cNvPr id="62" name="CuadroTexto 61">
            <a:extLst>
              <a:ext uri="{FF2B5EF4-FFF2-40B4-BE49-F238E27FC236}">
                <a16:creationId xmlns:a16="http://schemas.microsoft.com/office/drawing/2014/main" id="{8C066800-6FA1-CCFF-EE87-6B6A1806B382}"/>
              </a:ext>
            </a:extLst>
          </p:cNvPr>
          <p:cNvSpPr txBox="1"/>
          <p:nvPr/>
        </p:nvSpPr>
        <p:spPr>
          <a:xfrm>
            <a:off x="4529097" y="5530295"/>
            <a:ext cx="2567836" cy="830997"/>
          </a:xfrm>
          <a:prstGeom prst="rect">
            <a:avLst/>
          </a:prstGeom>
          <a:noFill/>
        </p:spPr>
        <p:txBody>
          <a:bodyPr wrap="square" rtlCol="0">
            <a:spAutoFit/>
          </a:bodyPr>
          <a:lstStyle/>
          <a:p>
            <a:pPr algn="ctr"/>
            <a:r>
              <a:rPr lang="es-ES" sz="1200" b="1" dirty="0">
                <a:solidFill>
                  <a:srgbClr val="FF0000"/>
                </a:solidFill>
              </a:rPr>
              <a:t>Transparente:</a:t>
            </a:r>
            <a:r>
              <a:rPr lang="es-ES" sz="1200" dirty="0"/>
              <a:t> mantiene a aquellos que realizan la reclamación informados sobre el progreso del caso y proporciona información su</a:t>
            </a:r>
          </a:p>
        </p:txBody>
      </p:sp>
      <p:sp>
        <p:nvSpPr>
          <p:cNvPr id="63" name="Triángulo isósceles 62">
            <a:extLst>
              <a:ext uri="{FF2B5EF4-FFF2-40B4-BE49-F238E27FC236}">
                <a16:creationId xmlns:a16="http://schemas.microsoft.com/office/drawing/2014/main" id="{58BAEF22-06E6-0B42-8801-0FB784FD54F2}"/>
              </a:ext>
            </a:extLst>
          </p:cNvPr>
          <p:cNvSpPr/>
          <p:nvPr/>
        </p:nvSpPr>
        <p:spPr>
          <a:xfrm>
            <a:off x="7221635" y="3314184"/>
            <a:ext cx="701457" cy="537567"/>
          </a:xfrm>
          <a:prstGeom prst="triangle">
            <a:avLst/>
          </a:prstGeom>
          <a:solidFill>
            <a:srgbClr val="00206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64" name="Elipse 63" descr="Brindis contorno">
            <a:extLst>
              <a:ext uri="{FF2B5EF4-FFF2-40B4-BE49-F238E27FC236}">
                <a16:creationId xmlns:a16="http://schemas.microsoft.com/office/drawing/2014/main" id="{2F245CB0-0FE0-7639-E02A-BDC73019ABD0}"/>
              </a:ext>
            </a:extLst>
          </p:cNvPr>
          <p:cNvSpPr/>
          <p:nvPr/>
        </p:nvSpPr>
        <p:spPr>
          <a:xfrm>
            <a:off x="6973200" y="1719752"/>
            <a:ext cx="1198325" cy="1177448"/>
          </a:xfrm>
          <a:prstGeom prst="ellipse">
            <a:avLst/>
          </a:prstGeom>
          <a:blipFill>
            <a:blip r:embed="rId10">
              <a:extLst>
                <a:ext uri="{96DAC541-7B7A-43D3-8B79-37D633B846F1}">
                  <asvg:svgBlip xmlns:asvg="http://schemas.microsoft.com/office/drawing/2016/SVG/main" r:embed="rId11"/>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66" name="Conector recto 65">
            <a:extLst>
              <a:ext uri="{FF2B5EF4-FFF2-40B4-BE49-F238E27FC236}">
                <a16:creationId xmlns:a16="http://schemas.microsoft.com/office/drawing/2014/main" id="{12B4D6BE-6C64-3F0E-745C-E18E41AB791C}"/>
              </a:ext>
            </a:extLst>
          </p:cNvPr>
          <p:cNvCxnSpPr>
            <a:stCxn id="64" idx="4"/>
          </p:cNvCxnSpPr>
          <p:nvPr/>
        </p:nvCxnSpPr>
        <p:spPr>
          <a:xfrm flipH="1">
            <a:off x="7572362" y="2897200"/>
            <a:ext cx="1" cy="644634"/>
          </a:xfrm>
          <a:prstGeom prst="line">
            <a:avLst/>
          </a:prstGeom>
        </p:spPr>
        <p:style>
          <a:lnRef idx="2">
            <a:schemeClr val="accent1"/>
          </a:lnRef>
          <a:fillRef idx="0">
            <a:schemeClr val="accent1"/>
          </a:fillRef>
          <a:effectRef idx="1">
            <a:schemeClr val="accent1"/>
          </a:effectRef>
          <a:fontRef idx="minor">
            <a:schemeClr val="tx1"/>
          </a:fontRef>
        </p:style>
      </p:cxnSp>
      <p:sp>
        <p:nvSpPr>
          <p:cNvPr id="67" name="CuadroTexto 66">
            <a:extLst>
              <a:ext uri="{FF2B5EF4-FFF2-40B4-BE49-F238E27FC236}">
                <a16:creationId xmlns:a16="http://schemas.microsoft.com/office/drawing/2014/main" id="{FCCFC226-DC16-CF0D-CF83-4C578B245A33}"/>
              </a:ext>
            </a:extLst>
          </p:cNvPr>
          <p:cNvSpPr txBox="1"/>
          <p:nvPr/>
        </p:nvSpPr>
        <p:spPr>
          <a:xfrm>
            <a:off x="9450454" y="532272"/>
            <a:ext cx="2567836" cy="1200329"/>
          </a:xfrm>
          <a:prstGeom prst="rect">
            <a:avLst/>
          </a:prstGeom>
          <a:noFill/>
        </p:spPr>
        <p:txBody>
          <a:bodyPr wrap="square" rtlCol="0">
            <a:spAutoFit/>
          </a:bodyPr>
          <a:lstStyle/>
          <a:p>
            <a:pPr algn="ctr"/>
            <a:r>
              <a:rPr lang="es-ES" sz="1200" b="1" dirty="0">
                <a:solidFill>
                  <a:srgbClr val="75D105"/>
                </a:solidFill>
              </a:rPr>
              <a:t>Basado en la participación y el diálogo: </a:t>
            </a:r>
            <a:r>
              <a:rPr lang="es-ES" sz="1200" dirty="0"/>
              <a:t>se consulta a las partes directamente interesadas para cuyo uso está destinado y se centra en el diálogo como medio para abordar y resolver las reclamaciones.</a:t>
            </a:r>
          </a:p>
        </p:txBody>
      </p:sp>
      <p:sp>
        <p:nvSpPr>
          <p:cNvPr id="68" name="Triángulo isósceles 67">
            <a:extLst>
              <a:ext uri="{FF2B5EF4-FFF2-40B4-BE49-F238E27FC236}">
                <a16:creationId xmlns:a16="http://schemas.microsoft.com/office/drawing/2014/main" id="{B2298062-3567-9FF3-E3E1-84C736295B29}"/>
              </a:ext>
            </a:extLst>
          </p:cNvPr>
          <p:cNvSpPr/>
          <p:nvPr/>
        </p:nvSpPr>
        <p:spPr>
          <a:xfrm rot="10800000">
            <a:off x="8864512" y="3330987"/>
            <a:ext cx="701457" cy="537567"/>
          </a:xfrm>
          <a:prstGeom prst="triangle">
            <a:avLst/>
          </a:prstGeom>
          <a:solidFill>
            <a:srgbClr val="FFFF0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ES" dirty="0"/>
          </a:p>
        </p:txBody>
      </p:sp>
      <p:sp>
        <p:nvSpPr>
          <p:cNvPr id="69" name="Elipse 68" descr="Aprendizaje remoto de idioma con relleno sólido">
            <a:extLst>
              <a:ext uri="{FF2B5EF4-FFF2-40B4-BE49-F238E27FC236}">
                <a16:creationId xmlns:a16="http://schemas.microsoft.com/office/drawing/2014/main" id="{56649BD3-ABA2-0621-C224-FF60040460B7}"/>
              </a:ext>
            </a:extLst>
          </p:cNvPr>
          <p:cNvSpPr/>
          <p:nvPr/>
        </p:nvSpPr>
        <p:spPr>
          <a:xfrm>
            <a:off x="8616077" y="4287472"/>
            <a:ext cx="1198325" cy="1177448"/>
          </a:xfrm>
          <a:prstGeom prst="ellipse">
            <a:avLst/>
          </a:prstGeom>
          <a:blipFill>
            <a:blip r:embed="rId12">
              <a:extLst>
                <a:ext uri="{96DAC541-7B7A-43D3-8B79-37D633B846F1}">
                  <asvg:svgBlip xmlns:asvg="http://schemas.microsoft.com/office/drawing/2016/SVG/main" r:embed="rId13"/>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1" name="Conector recto 70">
            <a:extLst>
              <a:ext uri="{FF2B5EF4-FFF2-40B4-BE49-F238E27FC236}">
                <a16:creationId xmlns:a16="http://schemas.microsoft.com/office/drawing/2014/main" id="{55AC767F-780C-9F69-0DAA-3A2447BCD629}"/>
              </a:ext>
            </a:extLst>
          </p:cNvPr>
          <p:cNvCxnSpPr>
            <a:stCxn id="68" idx="0"/>
            <a:endCxn id="69" idx="0"/>
          </p:cNvCxnSpPr>
          <p:nvPr/>
        </p:nvCxnSpPr>
        <p:spPr>
          <a:xfrm>
            <a:off x="9215240" y="3868554"/>
            <a:ext cx="0" cy="418918"/>
          </a:xfrm>
          <a:prstGeom prst="line">
            <a:avLst/>
          </a:prstGeom>
        </p:spPr>
        <p:style>
          <a:lnRef idx="2">
            <a:schemeClr val="accent1"/>
          </a:lnRef>
          <a:fillRef idx="0">
            <a:schemeClr val="accent1"/>
          </a:fillRef>
          <a:effectRef idx="1">
            <a:schemeClr val="accent1"/>
          </a:effectRef>
          <a:fontRef idx="minor">
            <a:schemeClr val="tx1"/>
          </a:fontRef>
        </p:style>
      </p:cxnSp>
      <p:sp>
        <p:nvSpPr>
          <p:cNvPr id="72" name="Triángulo isósceles 71">
            <a:extLst>
              <a:ext uri="{FF2B5EF4-FFF2-40B4-BE49-F238E27FC236}">
                <a16:creationId xmlns:a16="http://schemas.microsoft.com/office/drawing/2014/main" id="{A1C1704A-A1CF-CA9F-A313-EE4E9B4BBE67}"/>
              </a:ext>
            </a:extLst>
          </p:cNvPr>
          <p:cNvSpPr/>
          <p:nvPr/>
        </p:nvSpPr>
        <p:spPr>
          <a:xfrm>
            <a:off x="10452898" y="3244967"/>
            <a:ext cx="701457" cy="537567"/>
          </a:xfrm>
          <a:prstGeom prst="triangle">
            <a:avLst/>
          </a:prstGeom>
          <a:solidFill>
            <a:srgbClr val="75D105"/>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73" name="CuadroTexto 72">
            <a:extLst>
              <a:ext uri="{FF2B5EF4-FFF2-40B4-BE49-F238E27FC236}">
                <a16:creationId xmlns:a16="http://schemas.microsoft.com/office/drawing/2014/main" id="{BA72B510-2E3D-1130-B19F-09D5083FE6CA}"/>
              </a:ext>
            </a:extLst>
          </p:cNvPr>
          <p:cNvSpPr txBox="1"/>
          <p:nvPr/>
        </p:nvSpPr>
        <p:spPr>
          <a:xfrm>
            <a:off x="7885062" y="5502934"/>
            <a:ext cx="2567836" cy="101566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algn="ctr"/>
            <a:r>
              <a:rPr lang="es-ES" sz="1200" b="1" dirty="0">
                <a:solidFill>
                  <a:srgbClr val="FFFF00"/>
                </a:solidFill>
              </a:rPr>
              <a:t>Facilita el aprendizaje continuo: </a:t>
            </a:r>
            <a:r>
              <a:rPr lang="es-ES" sz="1200" dirty="0"/>
              <a:t>se basa en las medidas pertinentes para identificar lecciones para mejorar el mecanismo y evitar reclamaciones y daños futuros.</a:t>
            </a:r>
          </a:p>
        </p:txBody>
      </p:sp>
      <p:sp>
        <p:nvSpPr>
          <p:cNvPr id="74" name="CuadroTexto 73">
            <a:extLst>
              <a:ext uri="{FF2B5EF4-FFF2-40B4-BE49-F238E27FC236}">
                <a16:creationId xmlns:a16="http://schemas.microsoft.com/office/drawing/2014/main" id="{B0BE21CE-4D28-8599-362C-D431260797F9}"/>
              </a:ext>
            </a:extLst>
          </p:cNvPr>
          <p:cNvSpPr txBox="1"/>
          <p:nvPr/>
        </p:nvSpPr>
        <p:spPr>
          <a:xfrm>
            <a:off x="6463129" y="594287"/>
            <a:ext cx="2567836" cy="830997"/>
          </a:xfrm>
          <a:prstGeom prst="rect">
            <a:avLst/>
          </a:prstGeom>
          <a:noFill/>
        </p:spPr>
        <p:txBody>
          <a:bodyPr wrap="square" rtlCol="0">
            <a:spAutoFit/>
          </a:bodyPr>
          <a:lstStyle/>
          <a:p>
            <a:pPr algn="ctr"/>
            <a:r>
              <a:rPr lang="es-ES" sz="1200" b="1" dirty="0"/>
              <a:t>Compatibilidad de derechos</a:t>
            </a:r>
            <a:r>
              <a:rPr lang="es-ES" sz="1200" dirty="0"/>
              <a:t>: consistente con los derechos nacionalmente aplicables e internacionalmente reconocidos.</a:t>
            </a:r>
          </a:p>
        </p:txBody>
      </p:sp>
      <p:sp>
        <p:nvSpPr>
          <p:cNvPr id="75" name="Elipse 74" descr="Centro de llamadas con relleno sólido">
            <a:extLst>
              <a:ext uri="{FF2B5EF4-FFF2-40B4-BE49-F238E27FC236}">
                <a16:creationId xmlns:a16="http://schemas.microsoft.com/office/drawing/2014/main" id="{788F401C-858B-A092-CFBC-EA061358777A}"/>
              </a:ext>
            </a:extLst>
          </p:cNvPr>
          <p:cNvSpPr/>
          <p:nvPr/>
        </p:nvSpPr>
        <p:spPr>
          <a:xfrm>
            <a:off x="10216908" y="1767442"/>
            <a:ext cx="1198325" cy="1177448"/>
          </a:xfrm>
          <a:prstGeom prst="ellipse">
            <a:avLst/>
          </a:prstGeom>
          <a:blipFill>
            <a:blip r:embed="rId14">
              <a:extLst>
                <a:ext uri="{96DAC541-7B7A-43D3-8B79-37D633B846F1}">
                  <asvg:svgBlip xmlns:asvg="http://schemas.microsoft.com/office/drawing/2016/SVG/main" r:embed="rId15"/>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7" name="Conector recto 76">
            <a:extLst>
              <a:ext uri="{FF2B5EF4-FFF2-40B4-BE49-F238E27FC236}">
                <a16:creationId xmlns:a16="http://schemas.microsoft.com/office/drawing/2014/main" id="{0DBD9590-460A-2886-9086-1CE0259E14E3}"/>
              </a:ext>
            </a:extLst>
          </p:cNvPr>
          <p:cNvCxnSpPr>
            <a:stCxn id="75" idx="4"/>
            <a:endCxn id="72" idx="0"/>
          </p:cNvCxnSpPr>
          <p:nvPr/>
        </p:nvCxnSpPr>
        <p:spPr>
          <a:xfrm flipH="1">
            <a:off x="10803627" y="2944890"/>
            <a:ext cx="12444" cy="300077"/>
          </a:xfrm>
          <a:prstGeom prst="line">
            <a:avLst/>
          </a:prstGeom>
        </p:spPr>
        <p:style>
          <a:lnRef idx="2">
            <a:schemeClr val="accent1"/>
          </a:lnRef>
          <a:fillRef idx="0">
            <a:schemeClr val="accent1"/>
          </a:fillRef>
          <a:effectRef idx="1">
            <a:schemeClr val="accent1"/>
          </a:effectRef>
          <a:fontRef idx="minor">
            <a:schemeClr val="tx1"/>
          </a:fontRef>
        </p:style>
      </p:cxnSp>
      <p:sp>
        <p:nvSpPr>
          <p:cNvPr id="79" name="CuadroTexto 78">
            <a:extLst>
              <a:ext uri="{FF2B5EF4-FFF2-40B4-BE49-F238E27FC236}">
                <a16:creationId xmlns:a16="http://schemas.microsoft.com/office/drawing/2014/main" id="{5C732C1A-0A64-F42C-3366-6AB999B84CC5}"/>
              </a:ext>
            </a:extLst>
          </p:cNvPr>
          <p:cNvSpPr txBox="1"/>
          <p:nvPr/>
        </p:nvSpPr>
        <p:spPr>
          <a:xfrm>
            <a:off x="2868458" y="63378"/>
            <a:ext cx="5996053" cy="461665"/>
          </a:xfrm>
          <a:prstGeom prst="rect">
            <a:avLst/>
          </a:prstGeom>
          <a:solidFill>
            <a:schemeClr val="accent6"/>
          </a:solidFill>
        </p:spPr>
        <p:txBody>
          <a:bodyPr wrap="square">
            <a:spAutoFit/>
          </a:bodyPr>
          <a:lstStyle/>
          <a:p>
            <a:pPr algn="ctr"/>
            <a:r>
              <a:rPr lang="es-ES" sz="2400" b="1" dirty="0">
                <a:solidFill>
                  <a:schemeClr val="bg2"/>
                </a:solidFill>
                <a:latin typeface="Comic Sans MS" panose="030F0702030302020204" pitchFamily="66" charset="0"/>
              </a:rPr>
              <a:t> Principios rectores del MQRC</a:t>
            </a:r>
          </a:p>
        </p:txBody>
      </p:sp>
    </p:spTree>
    <p:extLst>
      <p:ext uri="{BB962C8B-B14F-4D97-AF65-F5344CB8AC3E}">
        <p14:creationId xmlns:p14="http://schemas.microsoft.com/office/powerpoint/2010/main" val="3586217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2D16E8D5-7852-11CE-7ACE-A271A9CEC9CF}"/>
              </a:ext>
            </a:extLst>
          </p:cNvPr>
          <p:cNvSpPr/>
          <p:nvPr/>
        </p:nvSpPr>
        <p:spPr>
          <a:xfrm>
            <a:off x="1331089" y="5231760"/>
            <a:ext cx="1475178" cy="1489681"/>
          </a:xfrm>
          <a:prstGeom prst="ellipse">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701A4A6C-D681-25AF-2CC2-73176082AE84}"/>
              </a:ext>
            </a:extLst>
          </p:cNvPr>
          <p:cNvSpPr txBox="1"/>
          <p:nvPr/>
        </p:nvSpPr>
        <p:spPr>
          <a:xfrm>
            <a:off x="314445" y="511588"/>
            <a:ext cx="11563109" cy="4401205"/>
          </a:xfrm>
          <a:prstGeom prst="rect">
            <a:avLst/>
          </a:prstGeom>
          <a:noFill/>
        </p:spPr>
        <p:txBody>
          <a:bodyPr wrap="square">
            <a:spAutoFit/>
          </a:bodyPr>
          <a:lstStyle/>
          <a:p>
            <a:pPr>
              <a:buNone/>
            </a:pPr>
            <a:r>
              <a:rPr lang="es-ES" sz="2000" dirty="0"/>
              <a:t>Este mecanismo ha sido creado para garantizar que cualquier persona afectada por REDD+ pueda expresar sus quejas o reclamos de manera segura y confiable.</a:t>
            </a:r>
          </a:p>
          <a:p>
            <a:pPr>
              <a:buNone/>
            </a:pPr>
            <a:br>
              <a:rPr lang="es-ES" sz="2000" dirty="0"/>
            </a:br>
            <a:r>
              <a:rPr lang="es-ES" sz="2000" b="1" dirty="0"/>
              <a:t>No reemplaza los canales legales formales, los procesos de auditoría, ni las políticas ya existentes de las instituciones involucradas.</a:t>
            </a:r>
          </a:p>
          <a:p>
            <a:pPr>
              <a:buNone/>
            </a:pPr>
            <a:endParaRPr lang="es-ES" sz="2000" dirty="0"/>
          </a:p>
          <a:p>
            <a:pPr algn="just">
              <a:buNone/>
            </a:pPr>
            <a:r>
              <a:rPr lang="es-ES" sz="2000" dirty="0"/>
              <a:t>REDD+ y las Entidades Ejecutoras,  se compromete a </a:t>
            </a:r>
            <a:r>
              <a:rPr lang="es-ES" sz="2000" b="1" dirty="0"/>
              <a:t>recibir, investigar y responder todas las quejas con objetividad, transparencia, participación, agilidad, independencia y eficacia</a:t>
            </a:r>
            <a:r>
              <a:rPr lang="es-ES" sz="2000" dirty="0"/>
              <a:t>.</a:t>
            </a:r>
          </a:p>
          <a:p>
            <a:pPr>
              <a:buNone/>
            </a:pPr>
            <a:endParaRPr lang="es-ES" sz="2000" dirty="0"/>
          </a:p>
          <a:p>
            <a:pPr>
              <a:buNone/>
            </a:pPr>
            <a:r>
              <a:rPr lang="es-ES" sz="2000" dirty="0"/>
              <a:t>La atención se realizará considerando las </a:t>
            </a:r>
            <a:r>
              <a:rPr lang="es-ES" sz="2000" b="1" dirty="0"/>
              <a:t>necesidades reales de las personas afectadas</a:t>
            </a:r>
            <a:r>
              <a:rPr lang="es-ES" sz="2000" dirty="0"/>
              <a:t>, y se aplicará un enfoque de </a:t>
            </a:r>
            <a:r>
              <a:rPr lang="es-ES" sz="2000" b="1" dirty="0"/>
              <a:t>pertinencia cultural</a:t>
            </a:r>
            <a:r>
              <a:rPr lang="es-ES" sz="2000" dirty="0"/>
              <a:t>, </a:t>
            </a:r>
            <a:r>
              <a:rPr lang="es-ES" sz="2000" b="1" dirty="0"/>
              <a:t>igualdad de género</a:t>
            </a:r>
            <a:r>
              <a:rPr lang="es-ES" sz="2000" dirty="0"/>
              <a:t> y </a:t>
            </a:r>
            <a:r>
              <a:rPr lang="es-ES" sz="2000" b="1" dirty="0"/>
              <a:t>respeto a grupos vulnerables.</a:t>
            </a:r>
          </a:p>
          <a:p>
            <a:pPr>
              <a:buNone/>
            </a:pPr>
            <a:endParaRPr lang="es-ES" sz="2000" dirty="0"/>
          </a:p>
          <a:p>
            <a:r>
              <a:rPr lang="es-ES" sz="2000" dirty="0"/>
              <a:t>Este mecanismo asegura  que </a:t>
            </a:r>
            <a:r>
              <a:rPr lang="es-ES" sz="2000" b="1" dirty="0"/>
              <a:t>todas las voces sean escuchadas</a:t>
            </a:r>
            <a:r>
              <a:rPr lang="es-ES" sz="2000" dirty="0"/>
              <a:t> y que los problemas se aborden con respeto, responsabilidad y empatía.</a:t>
            </a:r>
          </a:p>
        </p:txBody>
      </p:sp>
      <p:sp>
        <p:nvSpPr>
          <p:cNvPr id="5" name="Elipse 4">
            <a:extLst>
              <a:ext uri="{FF2B5EF4-FFF2-40B4-BE49-F238E27FC236}">
                <a16:creationId xmlns:a16="http://schemas.microsoft.com/office/drawing/2014/main" id="{62694FBB-FD06-1522-9BF4-C72732F86EDD}"/>
              </a:ext>
            </a:extLst>
          </p:cNvPr>
          <p:cNvSpPr/>
          <p:nvPr/>
        </p:nvSpPr>
        <p:spPr>
          <a:xfrm>
            <a:off x="4467530" y="5231762"/>
            <a:ext cx="1475178" cy="1489681"/>
          </a:xfrm>
          <a:prstGeom prst="ellipse">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a:extLst>
              <a:ext uri="{FF2B5EF4-FFF2-40B4-BE49-F238E27FC236}">
                <a16:creationId xmlns:a16="http://schemas.microsoft.com/office/drawing/2014/main" id="{B3754522-1772-2E39-E9B8-7C477E0A6368}"/>
              </a:ext>
            </a:extLst>
          </p:cNvPr>
          <p:cNvSpPr/>
          <p:nvPr/>
        </p:nvSpPr>
        <p:spPr>
          <a:xfrm>
            <a:off x="7176304" y="5127976"/>
            <a:ext cx="1558722" cy="1489681"/>
          </a:xfrm>
          <a:prstGeom prst="ellipse">
            <a:avLst/>
          </a:prstGeom>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2E35D019-BC5E-B7EB-5C73-09D038086B71}"/>
              </a:ext>
            </a:extLst>
          </p:cNvPr>
          <p:cNvSpPr/>
          <p:nvPr/>
        </p:nvSpPr>
        <p:spPr>
          <a:xfrm>
            <a:off x="9829722" y="5002685"/>
            <a:ext cx="1592556" cy="1489681"/>
          </a:xfrm>
          <a:prstGeom prst="ellipse">
            <a:avLst/>
          </a:prstGeom>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1FDE32E0-8F89-C59B-15A4-DE2BEAAB7900}"/>
              </a:ext>
            </a:extLst>
          </p:cNvPr>
          <p:cNvSpPr txBox="1"/>
          <p:nvPr/>
        </p:nvSpPr>
        <p:spPr>
          <a:xfrm>
            <a:off x="1331089" y="63378"/>
            <a:ext cx="9606987" cy="461665"/>
          </a:xfrm>
          <a:prstGeom prst="rect">
            <a:avLst/>
          </a:prstGeom>
          <a:solidFill>
            <a:srgbClr val="FF0000"/>
          </a:solidFill>
        </p:spPr>
        <p:txBody>
          <a:bodyPr wrap="square">
            <a:spAutoFit/>
          </a:bodyPr>
          <a:lstStyle/>
          <a:p>
            <a:pPr algn="ctr"/>
            <a:r>
              <a:rPr lang="es-ES" sz="2400" b="1" dirty="0">
                <a:solidFill>
                  <a:schemeClr val="bg2"/>
                </a:solidFill>
                <a:latin typeface="Comic Sans MS" panose="030F0702030302020204" pitchFamily="66" charset="0"/>
              </a:rPr>
              <a:t> Situación que debe exhibir para su funcionamiento  </a:t>
            </a:r>
            <a:r>
              <a:rPr lang="es-DO" sz="2400" b="1" dirty="0">
                <a:solidFill>
                  <a:schemeClr val="bg2"/>
                </a:solidFill>
                <a:latin typeface="Comic Sans MS" panose="030F0702030302020204" pitchFamily="66" charset="0"/>
              </a:rPr>
              <a:t> </a:t>
            </a:r>
            <a:endParaRPr lang="es-ES" sz="2400" b="1"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965299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1FF73AF3-F679-2FEC-9A9E-9C875C352537}"/>
              </a:ext>
            </a:extLst>
          </p:cNvPr>
          <p:cNvSpPr txBox="1"/>
          <p:nvPr/>
        </p:nvSpPr>
        <p:spPr>
          <a:xfrm>
            <a:off x="646254" y="561372"/>
            <a:ext cx="11331614" cy="2308324"/>
          </a:xfrm>
          <a:prstGeom prst="rect">
            <a:avLst/>
          </a:prstGeom>
          <a:noFill/>
        </p:spPr>
        <p:txBody>
          <a:bodyPr wrap="square">
            <a:spAutoFit/>
          </a:bodyPr>
          <a:lstStyle/>
          <a:p>
            <a:pPr>
              <a:buNone/>
            </a:pPr>
            <a:r>
              <a:rPr lang="es-ES" sz="2400" dirty="0"/>
              <a:t>El mecanismo ha sido </a:t>
            </a:r>
            <a:r>
              <a:rPr lang="es-ES" sz="2400" b="1" dirty="0"/>
              <a:t>socializado</a:t>
            </a:r>
            <a:r>
              <a:rPr lang="es-ES" sz="2400" dirty="0"/>
              <a:t> con:</a:t>
            </a:r>
          </a:p>
          <a:p>
            <a:pPr>
              <a:buFont typeface="Arial" panose="020B0604020202020204" pitchFamily="34" charset="0"/>
              <a:buChar char="•"/>
            </a:pPr>
            <a:r>
              <a:rPr lang="es-ES" sz="2400" dirty="0"/>
              <a:t>Los técnicos y puntos focales de las Entidades Ejecutoras;</a:t>
            </a:r>
          </a:p>
          <a:p>
            <a:pPr>
              <a:buFont typeface="Arial" panose="020B0604020202020204" pitchFamily="34" charset="0"/>
              <a:buChar char="•"/>
            </a:pPr>
            <a:r>
              <a:rPr lang="es-ES" sz="2400" dirty="0"/>
              <a:t>Sus </a:t>
            </a:r>
            <a:r>
              <a:rPr lang="es-ES" sz="2400" b="1" dirty="0"/>
              <a:t>aliados estratégicos;</a:t>
            </a:r>
            <a:endParaRPr lang="es-ES" sz="2400" dirty="0"/>
          </a:p>
          <a:p>
            <a:pPr>
              <a:buFont typeface="Arial" panose="020B0604020202020204" pitchFamily="34" charset="0"/>
              <a:buChar char="•"/>
            </a:pPr>
            <a:r>
              <a:rPr lang="es-ES" sz="2400" dirty="0"/>
              <a:t>Los </a:t>
            </a:r>
            <a:r>
              <a:rPr lang="es-ES" sz="2400" b="1" dirty="0"/>
              <a:t>beneficiarios;</a:t>
            </a:r>
            <a:endParaRPr lang="es-ES" sz="2400" dirty="0"/>
          </a:p>
          <a:p>
            <a:r>
              <a:rPr lang="es-ES" sz="2400" dirty="0"/>
              <a:t>Esta socialización sirvió para asegurar que todas las partes involucradas conozcan cómo presentar sus quejas y qué canales utilizar.</a:t>
            </a:r>
          </a:p>
        </p:txBody>
      </p:sp>
      <p:sp>
        <p:nvSpPr>
          <p:cNvPr id="16" name="CuadroTexto 15">
            <a:extLst>
              <a:ext uri="{FF2B5EF4-FFF2-40B4-BE49-F238E27FC236}">
                <a16:creationId xmlns:a16="http://schemas.microsoft.com/office/drawing/2014/main" id="{B5B5D7E0-64AC-8314-1411-FCA36DB3EEAD}"/>
              </a:ext>
            </a:extLst>
          </p:cNvPr>
          <p:cNvSpPr txBox="1"/>
          <p:nvPr/>
        </p:nvSpPr>
        <p:spPr>
          <a:xfrm>
            <a:off x="1331089" y="63378"/>
            <a:ext cx="9606987" cy="461665"/>
          </a:xfrm>
          <a:prstGeom prst="rect">
            <a:avLst/>
          </a:prstGeom>
          <a:solidFill>
            <a:srgbClr val="75D105"/>
          </a:solidFill>
        </p:spPr>
        <p:txBody>
          <a:bodyPr wrap="square">
            <a:spAutoFit/>
          </a:bodyPr>
          <a:lstStyle/>
          <a:p>
            <a:pPr algn="ctr"/>
            <a:r>
              <a:rPr lang="es-ES" sz="2400" b="1" dirty="0">
                <a:solidFill>
                  <a:schemeClr val="bg2"/>
                </a:solidFill>
                <a:latin typeface="Comic Sans MS" panose="030F0702030302020204" pitchFamily="66" charset="0"/>
              </a:rPr>
              <a:t> </a:t>
            </a:r>
            <a:r>
              <a:rPr lang="es-DO" sz="2400" b="1" dirty="0">
                <a:solidFill>
                  <a:schemeClr val="bg2"/>
                </a:solidFill>
                <a:latin typeface="Comic Sans MS" panose="030F0702030302020204" pitchFamily="66" charset="0"/>
              </a:rPr>
              <a:t>Socialización de MQRC</a:t>
            </a:r>
            <a:endParaRPr lang="es-ES" sz="2400" b="1" dirty="0">
              <a:solidFill>
                <a:schemeClr val="bg2"/>
              </a:solidFill>
              <a:latin typeface="Comic Sans MS" panose="030F0702030302020204" pitchFamily="66" charset="0"/>
            </a:endParaRPr>
          </a:p>
        </p:txBody>
      </p:sp>
      <p:sp>
        <p:nvSpPr>
          <p:cNvPr id="17" name="Onda 16">
            <a:extLst>
              <a:ext uri="{FF2B5EF4-FFF2-40B4-BE49-F238E27FC236}">
                <a16:creationId xmlns:a16="http://schemas.microsoft.com/office/drawing/2014/main" id="{5141F681-DA81-3AAB-C912-68A02F2B740F}"/>
              </a:ext>
            </a:extLst>
          </p:cNvPr>
          <p:cNvSpPr/>
          <p:nvPr/>
        </p:nvSpPr>
        <p:spPr>
          <a:xfrm>
            <a:off x="1585732" y="4560430"/>
            <a:ext cx="4294207" cy="2025570"/>
          </a:xfrm>
          <a:prstGeom prst="wave">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Onda 17">
            <a:extLst>
              <a:ext uri="{FF2B5EF4-FFF2-40B4-BE49-F238E27FC236}">
                <a16:creationId xmlns:a16="http://schemas.microsoft.com/office/drawing/2014/main" id="{F4AC2989-7AA6-DB6B-9D53-F94BC2273B43}"/>
              </a:ext>
            </a:extLst>
          </p:cNvPr>
          <p:cNvSpPr/>
          <p:nvPr/>
        </p:nvSpPr>
        <p:spPr>
          <a:xfrm>
            <a:off x="6312061" y="4560430"/>
            <a:ext cx="4294207" cy="2025570"/>
          </a:xfrm>
          <a:prstGeom prst="wav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92F34DC2-407E-26F7-4E0E-CC5FEB4D36A4}"/>
              </a:ext>
            </a:extLst>
          </p:cNvPr>
          <p:cNvSpPr txBox="1"/>
          <p:nvPr/>
        </p:nvSpPr>
        <p:spPr>
          <a:xfrm>
            <a:off x="646254" y="2906025"/>
            <a:ext cx="11331614" cy="1200329"/>
          </a:xfrm>
          <a:prstGeom prst="rect">
            <a:avLst/>
          </a:prstGeom>
          <a:noFill/>
        </p:spPr>
        <p:txBody>
          <a:bodyPr wrap="square">
            <a:spAutoFit/>
          </a:bodyPr>
          <a:lstStyle/>
          <a:p>
            <a:r>
              <a:rPr lang="es-ES" sz="2400" dirty="0">
                <a:solidFill>
                  <a:srgbClr val="FF0000"/>
                </a:solidFill>
              </a:rPr>
              <a:t>Cada Entidad Ejecutora (EE) designara un punto focal del Mecanismo de Quejas, Reclamos y Manejo de Conflictos y será responsable de enviar un reporte del MQRC a la Oficina de Coordinación REDD+ cada seis meses.</a:t>
            </a:r>
          </a:p>
        </p:txBody>
      </p:sp>
    </p:spTree>
    <p:extLst>
      <p:ext uri="{BB962C8B-B14F-4D97-AF65-F5344CB8AC3E}">
        <p14:creationId xmlns:p14="http://schemas.microsoft.com/office/powerpoint/2010/main" val="1656175591"/>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B59C979F-4B78-B5AF-9D3C-54EFD893FAE3}"/>
              </a:ext>
            </a:extLst>
          </p:cNvPr>
          <p:cNvSpPr/>
          <p:nvPr/>
        </p:nvSpPr>
        <p:spPr>
          <a:xfrm>
            <a:off x="1423686" y="625033"/>
            <a:ext cx="9514390" cy="6169589"/>
          </a:xfrm>
          <a:prstGeom prst="roundRect">
            <a:avLst/>
          </a:prstGeom>
          <a:blipFill dpi="0"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3B81B235-05F5-CEC0-DC01-6268E7EBD12C}"/>
              </a:ext>
            </a:extLst>
          </p:cNvPr>
          <p:cNvSpPr txBox="1"/>
          <p:nvPr/>
        </p:nvSpPr>
        <p:spPr>
          <a:xfrm>
            <a:off x="1331089" y="63378"/>
            <a:ext cx="9606987" cy="461665"/>
          </a:xfrm>
          <a:prstGeom prst="rect">
            <a:avLst/>
          </a:prstGeom>
          <a:solidFill>
            <a:schemeClr val="tx2">
              <a:lumMod val="50000"/>
              <a:lumOff val="50000"/>
            </a:schemeClr>
          </a:solidFill>
        </p:spPr>
        <p:txBody>
          <a:bodyPr wrap="square">
            <a:spAutoFit/>
          </a:bodyPr>
          <a:lstStyle/>
          <a:p>
            <a:pPr algn="ctr"/>
            <a:r>
              <a:rPr lang="es-DO" sz="2400" b="1" dirty="0">
                <a:solidFill>
                  <a:schemeClr val="bg2"/>
                </a:solidFill>
                <a:latin typeface="Comic Sans MS" panose="030F0702030302020204" pitchFamily="66" charset="0"/>
              </a:rPr>
              <a:t>Alcance </a:t>
            </a:r>
            <a:endParaRPr lang="es-ES" sz="2400" b="1" dirty="0">
              <a:solidFill>
                <a:schemeClr val="bg2"/>
              </a:solidFill>
              <a:latin typeface="Comic Sans MS" panose="030F0702030302020204" pitchFamily="66" charset="0"/>
            </a:endParaRPr>
          </a:p>
        </p:txBody>
      </p:sp>
      <p:sp>
        <p:nvSpPr>
          <p:cNvPr id="4" name="CuadroTexto 3">
            <a:extLst>
              <a:ext uri="{FF2B5EF4-FFF2-40B4-BE49-F238E27FC236}">
                <a16:creationId xmlns:a16="http://schemas.microsoft.com/office/drawing/2014/main" id="{AE05176E-CCCD-819C-BB52-0E8E430AFC01}"/>
              </a:ext>
            </a:extLst>
          </p:cNvPr>
          <p:cNvSpPr txBox="1"/>
          <p:nvPr/>
        </p:nvSpPr>
        <p:spPr>
          <a:xfrm>
            <a:off x="1358096" y="2314042"/>
            <a:ext cx="9645570" cy="3170099"/>
          </a:xfrm>
          <a:prstGeom prst="rect">
            <a:avLst/>
          </a:prstGeom>
          <a:noFill/>
        </p:spPr>
        <p:txBody>
          <a:bodyPr wrap="square">
            <a:spAutoFit/>
          </a:bodyPr>
          <a:lstStyle/>
          <a:p>
            <a:pPr algn="just"/>
            <a:r>
              <a:rPr lang="es-ES" sz="2000" b="1" dirty="0"/>
              <a:t>Este mecanismo aplica a todo el territorio nacional, para la implementación de REDD+ con el fin de lograr un manejo adecuado de las quejas, reclamos y manejo de conflictos que se generen del proceso de implementación de las acciones REDD+.</a:t>
            </a:r>
          </a:p>
          <a:p>
            <a:pPr algn="just"/>
            <a:endParaRPr lang="es-ES" sz="2000" b="1" dirty="0"/>
          </a:p>
          <a:p>
            <a:pPr algn="just"/>
            <a:r>
              <a:rPr lang="es-ES" sz="2000" b="1" dirty="0"/>
              <a:t> Las Entidades Ejecutoras y las instituciones responsables de la implementación de los programas y proyectos desempeñan un rol importante en todo el proceso, desde la recepción hasta la respuesta a los usuarios que presentan quejas y denuncias, de tal manera a lo largo del proceso se reduzca la posibilidad que se generen conflictos. </a:t>
            </a:r>
          </a:p>
        </p:txBody>
      </p:sp>
    </p:spTree>
    <p:extLst>
      <p:ext uri="{BB962C8B-B14F-4D97-AF65-F5344CB8AC3E}">
        <p14:creationId xmlns:p14="http://schemas.microsoft.com/office/powerpoint/2010/main" val="1404115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4710319-A029-D4FF-5031-3CB9F05DABA2}"/>
              </a:ext>
            </a:extLst>
          </p:cNvPr>
          <p:cNvSpPr txBox="1"/>
          <p:nvPr/>
        </p:nvSpPr>
        <p:spPr>
          <a:xfrm>
            <a:off x="1331089" y="63378"/>
            <a:ext cx="9606987" cy="461665"/>
          </a:xfrm>
          <a:prstGeom prst="rect">
            <a:avLst/>
          </a:prstGeom>
          <a:solidFill>
            <a:srgbClr val="FF0000"/>
          </a:solidFill>
        </p:spPr>
        <p:txBody>
          <a:bodyPr wrap="square">
            <a:spAutoFit/>
          </a:bodyPr>
          <a:lstStyle/>
          <a:p>
            <a:pPr algn="ctr"/>
            <a:r>
              <a:rPr lang="es-ES" sz="2400" b="1" dirty="0">
                <a:solidFill>
                  <a:schemeClr val="bg2"/>
                </a:solidFill>
                <a:latin typeface="Comic Sans MS" panose="030F0702030302020204" pitchFamily="66" charset="0"/>
              </a:rPr>
              <a:t> </a:t>
            </a:r>
            <a:r>
              <a:rPr lang="es-DO" sz="2400" b="1" dirty="0">
                <a:solidFill>
                  <a:schemeClr val="bg2"/>
                </a:solidFill>
                <a:latin typeface="Comic Sans MS" panose="030F0702030302020204" pitchFamily="66" charset="0"/>
              </a:rPr>
              <a:t>Definiciones </a:t>
            </a:r>
            <a:endParaRPr lang="es-ES" sz="2400" b="1" dirty="0">
              <a:solidFill>
                <a:schemeClr val="bg2"/>
              </a:solidFill>
              <a:latin typeface="Comic Sans MS" panose="030F0702030302020204" pitchFamily="66" charset="0"/>
            </a:endParaRPr>
          </a:p>
        </p:txBody>
      </p:sp>
      <p:sp>
        <p:nvSpPr>
          <p:cNvPr id="4" name="CuadroTexto 3">
            <a:extLst>
              <a:ext uri="{FF2B5EF4-FFF2-40B4-BE49-F238E27FC236}">
                <a16:creationId xmlns:a16="http://schemas.microsoft.com/office/drawing/2014/main" id="{BE840701-820C-6D1E-72C6-61C35B57C265}"/>
              </a:ext>
            </a:extLst>
          </p:cNvPr>
          <p:cNvSpPr txBox="1"/>
          <p:nvPr/>
        </p:nvSpPr>
        <p:spPr>
          <a:xfrm>
            <a:off x="233422" y="525043"/>
            <a:ext cx="11725155" cy="6170920"/>
          </a:xfrm>
          <a:prstGeom prst="rect">
            <a:avLst/>
          </a:prstGeom>
          <a:noFill/>
        </p:spPr>
        <p:txBody>
          <a:bodyPr wrap="square">
            <a:spAutoFit/>
          </a:bodyPr>
          <a:lstStyle/>
          <a:p>
            <a:pPr>
              <a:buNone/>
            </a:pPr>
            <a:r>
              <a:rPr lang="es-ES" b="1" dirty="0"/>
              <a:t>1</a:t>
            </a:r>
            <a:r>
              <a:rPr lang="es-ES" sz="1700" b="1" dirty="0"/>
              <a:t>. Queja:</a:t>
            </a:r>
            <a:br>
              <a:rPr lang="es-ES" sz="1700" dirty="0"/>
            </a:br>
            <a:r>
              <a:rPr lang="es-ES" sz="1700" dirty="0"/>
              <a:t>Es toda manifestación formal de insatisfacción presentada por una persona u organización, a través de los canales establecidos, respecto a actividades relacionadas con la implementación de REDD+ en el país. Las quejas pueden presentarse de forma </a:t>
            </a:r>
            <a:r>
              <a:rPr lang="es-ES" sz="1700" b="1" dirty="0"/>
              <a:t>anónima o nominativa</a:t>
            </a:r>
            <a:r>
              <a:rPr lang="es-ES" sz="1700" dirty="0"/>
              <a:t>.</a:t>
            </a:r>
          </a:p>
          <a:p>
            <a:pPr>
              <a:buNone/>
            </a:pPr>
            <a:r>
              <a:rPr lang="es-ES" sz="1700" b="1" dirty="0"/>
              <a:t>2. Conflicto:</a:t>
            </a:r>
            <a:br>
              <a:rPr lang="es-ES" sz="1700" dirty="0"/>
            </a:br>
            <a:r>
              <a:rPr lang="es-ES" sz="1700" dirty="0"/>
              <a:t>Se refiere a una situación de confrontación u oposición entre dos o más partes (personas, instituciones u organizaciones del Estado) con intereses contrapuestos respecto a REDD+. Debido a la necesidad de seguimiento, deben presentarse </a:t>
            </a:r>
            <a:r>
              <a:rPr lang="es-ES" sz="1700" b="1" dirty="0"/>
              <a:t>de forma nominativa</a:t>
            </a:r>
            <a:r>
              <a:rPr lang="es-ES" sz="1700" dirty="0"/>
              <a:t>.</a:t>
            </a:r>
          </a:p>
          <a:p>
            <a:pPr>
              <a:buNone/>
            </a:pPr>
            <a:r>
              <a:rPr lang="es-ES" sz="1700" b="1" dirty="0"/>
              <a:t>3. Denuncia:</a:t>
            </a:r>
            <a:br>
              <a:rPr lang="es-ES" sz="1700" dirty="0"/>
            </a:br>
            <a:r>
              <a:rPr lang="es-ES" sz="1700" dirty="0"/>
              <a:t>Es el acto de informar a las autoridades sobre una acción, omisión o intervención </a:t>
            </a:r>
            <a:r>
              <a:rPr lang="es-ES" sz="1700" b="1" dirty="0"/>
              <a:t>irregular o ilegal</a:t>
            </a:r>
            <a:r>
              <a:rPr lang="es-ES" sz="1700" dirty="0"/>
              <a:t> que cause daño o perjuicio. Las denuncias también requieren un tratamiento formal y deben ser presentadas </a:t>
            </a:r>
            <a:r>
              <a:rPr lang="es-ES" sz="1700" b="1" dirty="0"/>
              <a:t>de manera nominativa</a:t>
            </a:r>
            <a:r>
              <a:rPr lang="es-ES" sz="1700" dirty="0"/>
              <a:t>, ya que pueden activar mecanismos </a:t>
            </a:r>
            <a:r>
              <a:rPr lang="es-ES" sz="1700" b="1" dirty="0"/>
              <a:t>administrativos o judiciales</a:t>
            </a:r>
            <a:r>
              <a:rPr lang="es-ES" sz="1700" dirty="0"/>
              <a:t>.</a:t>
            </a:r>
          </a:p>
          <a:p>
            <a:pPr>
              <a:buNone/>
            </a:pPr>
            <a:r>
              <a:rPr lang="es-ES" sz="1700" b="1" dirty="0"/>
              <a:t>4. Reclamo:</a:t>
            </a:r>
          </a:p>
          <a:p>
            <a:r>
              <a:rPr lang="es-ES" sz="1700" dirty="0"/>
              <a:t>Oposición o contradicción que se expresa ante una situación, acción o decisión considerada injusta o inadecuada, y que no se consiente</a:t>
            </a:r>
            <a:r>
              <a:rPr lang="es-ES" sz="1700" b="1" dirty="0"/>
              <a:t>. El reclamo constituye una manifestación formal de desacuerdo con el fin de exigir corrección, atención o reparación.</a:t>
            </a:r>
          </a:p>
          <a:p>
            <a:r>
              <a:rPr lang="es-ES" sz="1700" b="1" dirty="0"/>
              <a:t>5. Recepción:</a:t>
            </a:r>
            <a:br>
              <a:rPr lang="es-ES" sz="1700" dirty="0"/>
            </a:br>
            <a:r>
              <a:rPr lang="es-ES" sz="1700" dirty="0"/>
              <a:t>Proceso mediante el cual se </a:t>
            </a:r>
            <a:r>
              <a:rPr lang="es-ES" sz="1700" b="1" dirty="0"/>
              <a:t>captan las quejas, reclamaciones o denuncias</a:t>
            </a:r>
            <a:r>
              <a:rPr lang="es-ES" sz="1700" dirty="0"/>
              <a:t> a través de los canales o medios establecidos por el Proyecto, con el objetivo de dar inicio al procedimiento de atención y seguimiento correspondiente.</a:t>
            </a:r>
          </a:p>
          <a:p>
            <a:r>
              <a:rPr lang="es-ES" sz="1700" b="1" dirty="0"/>
              <a:t>6. Consulta/Solicitud de informacion:</a:t>
            </a:r>
          </a:p>
          <a:p>
            <a:r>
              <a:rPr lang="es-ES" sz="1700" dirty="0"/>
              <a:t>Cualquier persona u organización puede presentar una consulta o solicitar informacion de cualquier de las actividades REDD+ y sus procesos/procedimientos.</a:t>
            </a:r>
          </a:p>
          <a:p>
            <a:pPr>
              <a:buNone/>
            </a:pPr>
            <a:endParaRPr lang="es-ES" sz="2000" dirty="0"/>
          </a:p>
        </p:txBody>
      </p:sp>
    </p:spTree>
    <p:extLst>
      <p:ext uri="{BB962C8B-B14F-4D97-AF65-F5344CB8AC3E}">
        <p14:creationId xmlns:p14="http://schemas.microsoft.com/office/powerpoint/2010/main" val="3407087286"/>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954AE5-848A-FB43-FB2E-37CBC21F3B4C}"/>
              </a:ext>
            </a:extLst>
          </p:cNvPr>
          <p:cNvSpPr txBox="1"/>
          <p:nvPr/>
        </p:nvSpPr>
        <p:spPr>
          <a:xfrm>
            <a:off x="1331089" y="63378"/>
            <a:ext cx="9606987" cy="461665"/>
          </a:xfrm>
          <a:prstGeom prst="rect">
            <a:avLst/>
          </a:prstGeom>
          <a:solidFill>
            <a:srgbClr val="75D105"/>
          </a:solidFill>
        </p:spPr>
        <p:txBody>
          <a:bodyPr wrap="square">
            <a:spAutoFit/>
          </a:bodyPr>
          <a:lstStyle/>
          <a:p>
            <a:pPr algn="ctr"/>
            <a:r>
              <a:rPr lang="es-ES" sz="2400" b="1" dirty="0">
                <a:solidFill>
                  <a:schemeClr val="bg2"/>
                </a:solidFill>
                <a:latin typeface="Comic Sans MS" panose="030F0702030302020204" pitchFamily="66" charset="0"/>
              </a:rPr>
              <a:t> ¿</a:t>
            </a:r>
            <a:r>
              <a:rPr lang="es-DO" sz="2400" b="1" dirty="0">
                <a:solidFill>
                  <a:schemeClr val="bg2"/>
                </a:solidFill>
                <a:latin typeface="Comic Sans MS" panose="030F0702030302020204" pitchFamily="66" charset="0"/>
              </a:rPr>
              <a:t>Qué quejas se puede presentar?</a:t>
            </a:r>
            <a:endParaRPr lang="es-ES" sz="2400" b="1" dirty="0">
              <a:solidFill>
                <a:schemeClr val="bg2"/>
              </a:solidFill>
              <a:latin typeface="Comic Sans MS" panose="030F0702030302020204" pitchFamily="66" charset="0"/>
            </a:endParaRPr>
          </a:p>
        </p:txBody>
      </p:sp>
      <p:cxnSp>
        <p:nvCxnSpPr>
          <p:cNvPr id="4" name="Conector recto 3">
            <a:extLst>
              <a:ext uri="{FF2B5EF4-FFF2-40B4-BE49-F238E27FC236}">
                <a16:creationId xmlns:a16="http://schemas.microsoft.com/office/drawing/2014/main" id="{6743B559-2FD2-B5D3-B5A3-1890603F0AD3}"/>
              </a:ext>
            </a:extLst>
          </p:cNvPr>
          <p:cNvCxnSpPr/>
          <p:nvPr/>
        </p:nvCxnSpPr>
        <p:spPr>
          <a:xfrm>
            <a:off x="1331089" y="798653"/>
            <a:ext cx="0" cy="5914663"/>
          </a:xfrm>
          <a:prstGeom prst="line">
            <a:avLst/>
          </a:prstGeom>
          <a:ln w="76200"/>
        </p:spPr>
        <p:style>
          <a:lnRef idx="2">
            <a:schemeClr val="dk1"/>
          </a:lnRef>
          <a:fillRef idx="0">
            <a:schemeClr val="dk1"/>
          </a:fillRef>
          <a:effectRef idx="1">
            <a:schemeClr val="dk1"/>
          </a:effectRef>
          <a:fontRef idx="minor">
            <a:schemeClr val="tx1"/>
          </a:fontRef>
        </p:style>
      </p:cxnSp>
      <p:sp>
        <p:nvSpPr>
          <p:cNvPr id="5" name="Hexágono 4">
            <a:extLst>
              <a:ext uri="{FF2B5EF4-FFF2-40B4-BE49-F238E27FC236}">
                <a16:creationId xmlns:a16="http://schemas.microsoft.com/office/drawing/2014/main" id="{DDEBDC1C-8136-365C-9E91-03E348D074EE}"/>
              </a:ext>
            </a:extLst>
          </p:cNvPr>
          <p:cNvSpPr/>
          <p:nvPr/>
        </p:nvSpPr>
        <p:spPr>
          <a:xfrm>
            <a:off x="1076444" y="1006997"/>
            <a:ext cx="509273" cy="461665"/>
          </a:xfrm>
          <a:prstGeom prst="hexagon">
            <a:avLst/>
          </a:prstGeom>
          <a:solidFill>
            <a:srgbClr val="00B0F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DO" b="1" dirty="0"/>
              <a:t>1</a:t>
            </a:r>
            <a:endParaRPr lang="es-ES" b="1" dirty="0"/>
          </a:p>
        </p:txBody>
      </p:sp>
      <p:sp>
        <p:nvSpPr>
          <p:cNvPr id="6" name="Hexágono 5">
            <a:extLst>
              <a:ext uri="{FF2B5EF4-FFF2-40B4-BE49-F238E27FC236}">
                <a16:creationId xmlns:a16="http://schemas.microsoft.com/office/drawing/2014/main" id="{3A8736D1-2F4B-8B54-AC0C-711AA03685EA}"/>
              </a:ext>
            </a:extLst>
          </p:cNvPr>
          <p:cNvSpPr/>
          <p:nvPr/>
        </p:nvSpPr>
        <p:spPr>
          <a:xfrm>
            <a:off x="1101521" y="2108522"/>
            <a:ext cx="509273" cy="461665"/>
          </a:xfrm>
          <a:prstGeom prst="hexagon">
            <a:avLst/>
          </a:prstGeom>
          <a:solidFill>
            <a:srgbClr val="FF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DO" b="1" dirty="0"/>
              <a:t>2</a:t>
            </a:r>
            <a:endParaRPr lang="es-ES" b="1" dirty="0"/>
          </a:p>
        </p:txBody>
      </p:sp>
      <p:sp>
        <p:nvSpPr>
          <p:cNvPr id="7" name="Hexágono 6">
            <a:extLst>
              <a:ext uri="{FF2B5EF4-FFF2-40B4-BE49-F238E27FC236}">
                <a16:creationId xmlns:a16="http://schemas.microsoft.com/office/drawing/2014/main" id="{0B1E8494-EE4D-33FE-C712-BC06C4C52AF6}"/>
              </a:ext>
            </a:extLst>
          </p:cNvPr>
          <p:cNvSpPr/>
          <p:nvPr/>
        </p:nvSpPr>
        <p:spPr>
          <a:xfrm>
            <a:off x="1076442" y="3187860"/>
            <a:ext cx="509273" cy="461665"/>
          </a:xfrm>
          <a:prstGeom prst="hexagon">
            <a:avLst/>
          </a:prstGeom>
          <a:solidFill>
            <a:srgbClr val="75D105"/>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DO" b="1" dirty="0"/>
              <a:t>3</a:t>
            </a:r>
            <a:endParaRPr lang="es-ES" b="1" dirty="0"/>
          </a:p>
        </p:txBody>
      </p:sp>
      <p:sp>
        <p:nvSpPr>
          <p:cNvPr id="8" name="Hexágono 7">
            <a:extLst>
              <a:ext uri="{FF2B5EF4-FFF2-40B4-BE49-F238E27FC236}">
                <a16:creationId xmlns:a16="http://schemas.microsoft.com/office/drawing/2014/main" id="{C4B6BE4B-2B33-580C-CD8D-87A0C945565E}"/>
              </a:ext>
            </a:extLst>
          </p:cNvPr>
          <p:cNvSpPr/>
          <p:nvPr/>
        </p:nvSpPr>
        <p:spPr>
          <a:xfrm>
            <a:off x="1076442" y="4267199"/>
            <a:ext cx="509273" cy="461665"/>
          </a:xfrm>
          <a:prstGeom prst="hexagon">
            <a:avLst/>
          </a:prstGeom>
          <a:solidFill>
            <a:srgbClr val="FFC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DO" b="1" dirty="0"/>
              <a:t>4</a:t>
            </a:r>
            <a:endParaRPr lang="es-ES" b="1" dirty="0"/>
          </a:p>
        </p:txBody>
      </p:sp>
      <p:sp>
        <p:nvSpPr>
          <p:cNvPr id="9" name="Hexágono 8">
            <a:extLst>
              <a:ext uri="{FF2B5EF4-FFF2-40B4-BE49-F238E27FC236}">
                <a16:creationId xmlns:a16="http://schemas.microsoft.com/office/drawing/2014/main" id="{0F14E64F-5CBF-CD13-451E-9BA71935104E}"/>
              </a:ext>
            </a:extLst>
          </p:cNvPr>
          <p:cNvSpPr/>
          <p:nvPr/>
        </p:nvSpPr>
        <p:spPr>
          <a:xfrm>
            <a:off x="1076441" y="5419842"/>
            <a:ext cx="509273" cy="461665"/>
          </a:xfrm>
          <a:prstGeom prst="hexagon">
            <a:avLst/>
          </a:prstGeom>
          <a:solidFill>
            <a:srgbClr val="E7D703"/>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DO" b="1" dirty="0"/>
              <a:t>5</a:t>
            </a:r>
            <a:endParaRPr lang="es-ES" b="1" dirty="0"/>
          </a:p>
        </p:txBody>
      </p:sp>
      <p:sp>
        <p:nvSpPr>
          <p:cNvPr id="11" name="CuadroTexto 10">
            <a:extLst>
              <a:ext uri="{FF2B5EF4-FFF2-40B4-BE49-F238E27FC236}">
                <a16:creationId xmlns:a16="http://schemas.microsoft.com/office/drawing/2014/main" id="{F8106AF5-E7E6-ABA0-1884-26C6367DC780}"/>
              </a:ext>
            </a:extLst>
          </p:cNvPr>
          <p:cNvSpPr txBox="1"/>
          <p:nvPr/>
        </p:nvSpPr>
        <p:spPr>
          <a:xfrm>
            <a:off x="1970590" y="798653"/>
            <a:ext cx="9144966" cy="923330"/>
          </a:xfrm>
          <a:prstGeom prst="rect">
            <a:avLst/>
          </a:prstGeom>
          <a:noFill/>
        </p:spPr>
        <p:txBody>
          <a:bodyPr wrap="square">
            <a:spAutoFit/>
          </a:bodyPr>
          <a:lstStyle/>
          <a:p>
            <a:r>
              <a:rPr lang="es-ES" b="1" dirty="0"/>
              <a:t>Incumplimiento (Normas ambientales y sociales):</a:t>
            </a:r>
            <a:br>
              <a:rPr lang="es-ES" dirty="0"/>
            </a:br>
            <a:r>
              <a:rPr lang="es-ES" dirty="0"/>
              <a:t>Quejas relacionadas con la vulneración de normativas ambientales o sociales durante la ejecución del programa.</a:t>
            </a:r>
          </a:p>
        </p:txBody>
      </p:sp>
      <p:sp>
        <p:nvSpPr>
          <p:cNvPr id="13" name="CuadroTexto 12">
            <a:extLst>
              <a:ext uri="{FF2B5EF4-FFF2-40B4-BE49-F238E27FC236}">
                <a16:creationId xmlns:a16="http://schemas.microsoft.com/office/drawing/2014/main" id="{221C8A4B-E2BE-80DC-2D8E-EE98017ED814}"/>
              </a:ext>
            </a:extLst>
          </p:cNvPr>
          <p:cNvSpPr txBox="1"/>
          <p:nvPr/>
        </p:nvSpPr>
        <p:spPr>
          <a:xfrm>
            <a:off x="1995666" y="1884157"/>
            <a:ext cx="8942409" cy="923330"/>
          </a:xfrm>
          <a:prstGeom prst="rect">
            <a:avLst/>
          </a:prstGeom>
          <a:noFill/>
        </p:spPr>
        <p:txBody>
          <a:bodyPr wrap="square">
            <a:spAutoFit/>
          </a:bodyPr>
          <a:lstStyle/>
          <a:p>
            <a:pPr>
              <a:buNone/>
            </a:pPr>
            <a:r>
              <a:rPr lang="es-ES" b="1" dirty="0"/>
              <a:t>Servicios (Calidad e implementación):</a:t>
            </a:r>
            <a:endParaRPr lang="es-ES" dirty="0"/>
          </a:p>
          <a:p>
            <a:pPr>
              <a:buFont typeface="Arial" panose="020B0604020202020204" pitchFamily="34" charset="0"/>
              <a:buChar char="•"/>
            </a:pPr>
            <a:r>
              <a:rPr lang="es-ES" dirty="0"/>
              <a:t>Deficiencia en la calidad de los servicios ofrecidos por el Programa REDD+.</a:t>
            </a:r>
          </a:p>
          <a:p>
            <a:pPr>
              <a:buFont typeface="Arial" panose="020B0604020202020204" pitchFamily="34" charset="0"/>
              <a:buChar char="•"/>
            </a:pPr>
            <a:r>
              <a:rPr lang="es-ES" dirty="0"/>
              <a:t>Mala implementación de actividades o estrategias previstas.</a:t>
            </a:r>
          </a:p>
        </p:txBody>
      </p:sp>
      <p:sp>
        <p:nvSpPr>
          <p:cNvPr id="15" name="CuadroTexto 14">
            <a:extLst>
              <a:ext uri="{FF2B5EF4-FFF2-40B4-BE49-F238E27FC236}">
                <a16:creationId xmlns:a16="http://schemas.microsoft.com/office/drawing/2014/main" id="{900343EA-6468-26EB-C802-4B6A4352491B}"/>
              </a:ext>
            </a:extLst>
          </p:cNvPr>
          <p:cNvSpPr txBox="1"/>
          <p:nvPr/>
        </p:nvSpPr>
        <p:spPr>
          <a:xfrm>
            <a:off x="1995665" y="2957027"/>
            <a:ext cx="8865245" cy="923330"/>
          </a:xfrm>
          <a:prstGeom prst="rect">
            <a:avLst/>
          </a:prstGeom>
          <a:noFill/>
        </p:spPr>
        <p:txBody>
          <a:bodyPr wrap="square">
            <a:spAutoFit/>
          </a:bodyPr>
          <a:lstStyle/>
          <a:p>
            <a:r>
              <a:rPr lang="es-ES" b="1" dirty="0"/>
              <a:t>Recursos (Uso indebido):</a:t>
            </a:r>
            <a:br>
              <a:rPr lang="es-ES" dirty="0"/>
            </a:br>
            <a:r>
              <a:rPr lang="es-ES" dirty="0"/>
              <a:t>Casos en los que se reporta una utilización inapropiada o irregular de los recursos asignados.</a:t>
            </a:r>
          </a:p>
        </p:txBody>
      </p:sp>
      <p:sp>
        <p:nvSpPr>
          <p:cNvPr id="17" name="CuadroTexto 16">
            <a:extLst>
              <a:ext uri="{FF2B5EF4-FFF2-40B4-BE49-F238E27FC236}">
                <a16:creationId xmlns:a16="http://schemas.microsoft.com/office/drawing/2014/main" id="{525A8785-670A-BA28-7292-EE9DFC0C33C7}"/>
              </a:ext>
            </a:extLst>
          </p:cNvPr>
          <p:cNvSpPr txBox="1"/>
          <p:nvPr/>
        </p:nvSpPr>
        <p:spPr>
          <a:xfrm>
            <a:off x="1970589" y="4104954"/>
            <a:ext cx="8168831" cy="923330"/>
          </a:xfrm>
          <a:prstGeom prst="rect">
            <a:avLst/>
          </a:prstGeom>
          <a:noFill/>
        </p:spPr>
        <p:txBody>
          <a:bodyPr wrap="square">
            <a:spAutoFit/>
          </a:bodyPr>
          <a:lstStyle/>
          <a:p>
            <a:r>
              <a:rPr lang="es-ES" b="1" dirty="0"/>
              <a:t>Ética (Conducta inapropiada):</a:t>
            </a:r>
            <a:br>
              <a:rPr lang="es-ES" dirty="0"/>
            </a:br>
            <a:r>
              <a:rPr lang="es-ES" dirty="0"/>
              <a:t>Comportamientos no éticos o faltas al código de conducta por parte del personal o actores del Programa.</a:t>
            </a:r>
          </a:p>
        </p:txBody>
      </p:sp>
      <p:sp>
        <p:nvSpPr>
          <p:cNvPr id="19" name="CuadroTexto 18">
            <a:extLst>
              <a:ext uri="{FF2B5EF4-FFF2-40B4-BE49-F238E27FC236}">
                <a16:creationId xmlns:a16="http://schemas.microsoft.com/office/drawing/2014/main" id="{8A097571-C5D8-2275-9942-F41188040D68}"/>
              </a:ext>
            </a:extLst>
          </p:cNvPr>
          <p:cNvSpPr txBox="1"/>
          <p:nvPr/>
        </p:nvSpPr>
        <p:spPr>
          <a:xfrm>
            <a:off x="1970588" y="5189009"/>
            <a:ext cx="8890321" cy="923330"/>
          </a:xfrm>
          <a:prstGeom prst="rect">
            <a:avLst/>
          </a:prstGeom>
          <a:noFill/>
        </p:spPr>
        <p:txBody>
          <a:bodyPr wrap="square">
            <a:spAutoFit/>
          </a:bodyPr>
          <a:lstStyle/>
          <a:p>
            <a:r>
              <a:rPr lang="es-ES" b="1" dirty="0"/>
              <a:t>Incumplimiento (Acuerdos/convenios):</a:t>
            </a:r>
            <a:br>
              <a:rPr lang="es-ES" dirty="0"/>
            </a:br>
            <a:r>
              <a:rPr lang="es-ES" dirty="0"/>
              <a:t>Inobservancia o falta de cumplimiento de compromisos previamente acordados entre partes.</a:t>
            </a:r>
          </a:p>
        </p:txBody>
      </p:sp>
    </p:spTree>
    <p:extLst>
      <p:ext uri="{BB962C8B-B14F-4D97-AF65-F5344CB8AC3E}">
        <p14:creationId xmlns:p14="http://schemas.microsoft.com/office/powerpoint/2010/main" val="355168486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02AE3EFED1B2449851B65564CF7AA5" ma:contentTypeVersion="18" ma:contentTypeDescription="Create a new document." ma:contentTypeScope="" ma:versionID="ba018b1cde797776a8befab287295120">
  <xsd:schema xmlns:xsd="http://www.w3.org/2001/XMLSchema" xmlns:xs="http://www.w3.org/2001/XMLSchema" xmlns:p="http://schemas.microsoft.com/office/2006/metadata/properties" xmlns:ns1="http://schemas.microsoft.com/sharepoint/v3" xmlns:ns2="06e74647-5a7b-47c7-9117-5c541af07c8b" xmlns:ns3="da6557c9-aa93-4657-a6a6-78fc346b9f99" targetNamespace="http://schemas.microsoft.com/office/2006/metadata/properties" ma:root="true" ma:fieldsID="3a50b60f8dd8e137536a290d02a4c623" ns1:_="" ns2:_="" ns3:_="">
    <xsd:import namespace="http://schemas.microsoft.com/sharepoint/v3"/>
    <xsd:import namespace="06e74647-5a7b-47c7-9117-5c541af07c8b"/>
    <xsd:import namespace="da6557c9-aa93-4657-a6a6-78fc346b9f9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DateTaken" minOccurs="0"/>
                <xsd:element ref="ns3:MediaLengthInSeconds" minOccurs="0"/>
                <xsd:element ref="ns3:MediaServiceLocation" minOccurs="0"/>
                <xsd:element ref="ns1:_ip_UnifiedCompliancePolicyProperties" minOccurs="0"/>
                <xsd:element ref="ns1:_ip_UnifiedCompliancePolicyUIAc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e74647-5a7b-47c7-9117-5c541af07c8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1143ca4-e2e2-4c1c-81f0-db36a61cd28d}" ma:internalName="TaxCatchAll" ma:showField="CatchAllData" ma:web="06e74647-5a7b-47c7-9117-5c541af07c8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6557c9-aa93-4657-a6a6-78fc346b9f9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a6c10d7-b926-4fc0-945e-3cbf5049f6b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da6557c9-aa93-4657-a6a6-78fc346b9f99">
      <Terms xmlns="http://schemas.microsoft.com/office/infopath/2007/PartnerControls"/>
    </lcf76f155ced4ddcb4097134ff3c332f>
    <_ip_UnifiedCompliancePolicyProperties xmlns="http://schemas.microsoft.com/sharepoint/v3" xsi:nil="true"/>
    <TaxCatchAll xmlns="06e74647-5a7b-47c7-9117-5c541af07c8b" xsi:nil="true"/>
  </documentManagement>
</p:properties>
</file>

<file path=customXml/itemProps1.xml><?xml version="1.0" encoding="utf-8"?>
<ds:datastoreItem xmlns:ds="http://schemas.openxmlformats.org/officeDocument/2006/customXml" ds:itemID="{B5AF02CD-FDCB-4A09-A492-52DCE73F1A89}">
  <ds:schemaRefs>
    <ds:schemaRef ds:uri="http://schemas.microsoft.com/sharepoint/v3/contenttype/forms"/>
  </ds:schemaRefs>
</ds:datastoreItem>
</file>

<file path=customXml/itemProps2.xml><?xml version="1.0" encoding="utf-8"?>
<ds:datastoreItem xmlns:ds="http://schemas.openxmlformats.org/officeDocument/2006/customXml" ds:itemID="{7DC8CD49-831E-4419-97F1-3B0015A22B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6e74647-5a7b-47c7-9117-5c541af07c8b"/>
    <ds:schemaRef ds:uri="da6557c9-aa93-4657-a6a6-78fc346b9f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6298F1-659C-491B-8E3A-218338A99738}">
  <ds:schemaRefs>
    <ds:schemaRef ds:uri="http://schemas.microsoft.com/office/2006/metadata/properties"/>
    <ds:schemaRef ds:uri="http://schemas.microsoft.com/office/infopath/2007/PartnerControls"/>
    <ds:schemaRef ds:uri="http://schemas.microsoft.com/sharepoint/v3"/>
    <ds:schemaRef ds:uri="da6557c9-aa93-4657-a6a6-78fc346b9f99"/>
    <ds:schemaRef ds:uri="06e74647-5a7b-47c7-9117-5c541af07c8b"/>
  </ds:schemaRefs>
</ds:datastoreItem>
</file>

<file path=docProps/app.xml><?xml version="1.0" encoding="utf-8"?>
<Properties xmlns="http://schemas.openxmlformats.org/officeDocument/2006/extended-properties" xmlns:vt="http://schemas.openxmlformats.org/officeDocument/2006/docPropsVTypes">
  <TotalTime>3051</TotalTime>
  <Words>2855</Words>
  <Application>Microsoft Office PowerPoint</Application>
  <PresentationFormat>Panorámica</PresentationFormat>
  <Paragraphs>199</Paragraphs>
  <Slides>31</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31</vt:i4>
      </vt:variant>
    </vt:vector>
  </HeadingPairs>
  <TitlesOfParts>
    <vt:vector size="40" baseType="lpstr">
      <vt:lpstr>Aptos</vt:lpstr>
      <vt:lpstr>Aptos Display</vt:lpstr>
      <vt:lpstr>Arial</vt:lpstr>
      <vt:lpstr>Atkinson-Hyperlegible</vt:lpstr>
      <vt:lpstr>Calibri</vt:lpstr>
      <vt:lpstr>Comic Sans MS</vt:lpstr>
      <vt:lpstr>Helvetica Neue Medium</vt:lpstr>
      <vt:lpstr>quote-cjk-patch</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Juan Grillo</dc:creator>
  <cp:lastModifiedBy>Juan Grillo</cp:lastModifiedBy>
  <cp:revision>30</cp:revision>
  <dcterms:created xsi:type="dcterms:W3CDTF">2025-06-03T13:22:57Z</dcterms:created>
  <dcterms:modified xsi:type="dcterms:W3CDTF">2025-07-21T13:02:30Z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0x0101003302AE3EFED1B2449851B65564CF7AA5</vt:lpwstr>
  </property>
  <property fmtid="{D5CDD505-2E9C-101B-9397-08002B2CF9AE}" pid="3" name="MSIP_Label_f1bf45b6-5649-4236-82a3-f45024cd282e_Enabled">
    <vt:lpwstr>true</vt:lpwstr>
  </property>
  <property fmtid="{D5CDD505-2E9C-101B-9397-08002B2CF9AE}" pid="4" name="MSIP_Label_f1bf45b6-5649-4236-82a3-f45024cd282e_SetDate">
    <vt:lpwstr>2025-06-27T21:39:56Z</vt:lpwstr>
  </property>
  <property fmtid="{D5CDD505-2E9C-101B-9397-08002B2CF9AE}" pid="5" name="MSIP_Label_f1bf45b6-5649-4236-82a3-f45024cd282e_Method">
    <vt:lpwstr>Standard</vt:lpwstr>
  </property>
  <property fmtid="{D5CDD505-2E9C-101B-9397-08002B2CF9AE}" pid="6" name="MSIP_Label_f1bf45b6-5649-4236-82a3-f45024cd282e_Name">
    <vt:lpwstr>Official Use Only</vt:lpwstr>
  </property>
  <property fmtid="{D5CDD505-2E9C-101B-9397-08002B2CF9AE}" pid="7" name="MSIP_Label_f1bf45b6-5649-4236-82a3-f45024cd282e_SiteId">
    <vt:lpwstr>31a2fec0-266b-4c67-b56e-2796d8f59c36</vt:lpwstr>
  </property>
  <property fmtid="{D5CDD505-2E9C-101B-9397-08002B2CF9AE}" pid="8" name="MSIP_Label_f1bf45b6-5649-4236-82a3-f45024cd282e_ActionId">
    <vt:lpwstr>29173d6d-2110-4f0e-8be5-9b6508e3901c</vt:lpwstr>
  </property>
  <property fmtid="{D5CDD505-2E9C-101B-9397-08002B2CF9AE}" pid="9" name="MSIP_Label_f1bf45b6-5649-4236-82a3-f45024cd282e_ContentBits">
    <vt:lpwstr>2</vt:lpwstr>
  </property>
  <property fmtid="{D5CDD505-2E9C-101B-9397-08002B2CF9AE}" pid="10" name="MSIP_Label_f1bf45b6-5649-4236-82a3-f45024cd282e_Tag">
    <vt:lpwstr>10, 3, 0, 1</vt:lpwstr>
  </property>
  <property fmtid="{D5CDD505-2E9C-101B-9397-08002B2CF9AE}" pid="11" name="ClassificationContentMarkingFooterLocations">
    <vt:lpwstr>Tema de Office:8</vt:lpwstr>
  </property>
  <property fmtid="{D5CDD505-2E9C-101B-9397-08002B2CF9AE}" pid="12" name="ClassificationContentMarkingFooterText">
    <vt:lpwstr>Official Use Only</vt:lpwstr>
  </property>
  <property fmtid="{D5CDD505-2E9C-101B-9397-08002B2CF9AE}" pid="13" name="MediaServiceImageTags">
    <vt:lpwstr/>
  </property>
</Properties>
</file>