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3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9.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9.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72" r:id="rId5"/>
    <p:sldId id="273" r:id="rId6"/>
    <p:sldId id="314" r:id="rId7"/>
    <p:sldId id="302" r:id="rId8"/>
    <p:sldId id="297" r:id="rId9"/>
    <p:sldId id="260" r:id="rId10"/>
    <p:sldId id="274" r:id="rId11"/>
    <p:sldId id="276" r:id="rId12"/>
    <p:sldId id="277" r:id="rId13"/>
    <p:sldId id="287" r:id="rId14"/>
    <p:sldId id="288" r:id="rId15"/>
    <p:sldId id="298" r:id="rId16"/>
    <p:sldId id="266" r:id="rId17"/>
    <p:sldId id="284" r:id="rId18"/>
    <p:sldId id="294" r:id="rId19"/>
    <p:sldId id="296" r:id="rId20"/>
    <p:sldId id="299" r:id="rId21"/>
    <p:sldId id="315" r:id="rId22"/>
    <p:sldId id="316" r:id="rId23"/>
    <p:sldId id="317" r:id="rId24"/>
    <p:sldId id="318" r:id="rId25"/>
    <p:sldId id="319" r:id="rId26"/>
    <p:sldId id="322" r:id="rId27"/>
    <p:sldId id="320" r:id="rId28"/>
    <p:sldId id="321" r:id="rId29"/>
    <p:sldId id="323" r:id="rId30"/>
    <p:sldId id="324" r:id="rId31"/>
    <p:sldId id="325" r:id="rId32"/>
    <p:sldId id="270" r:id="rId3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7315" autoAdjust="0"/>
    <p:restoredTop sz="94660"/>
  </p:normalViewPr>
  <p:slideViewPr>
    <p:cSldViewPr>
      <p:cViewPr>
        <p:scale>
          <a:sx n="80" d="100"/>
          <a:sy n="80" d="100"/>
        </p:scale>
        <p:origin x="474" y="-6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D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A9EDE6-13DF-4A57-BFDD-51993EE59F89}" type="datetimeFigureOut">
              <a:rPr lang="es-DO" smtClean="0"/>
              <a:t>31/8/2022</a:t>
            </a:fld>
            <a:endParaRPr lang="es-DO"/>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D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D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D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75E9AA-D4C3-43E9-AAEC-C3A21EA2301B}" type="slidenum">
              <a:rPr lang="es-DO" smtClean="0"/>
              <a:t>‹Nº›</a:t>
            </a:fld>
            <a:endParaRPr lang="es-DO"/>
          </a:p>
        </p:txBody>
      </p:sp>
    </p:spTree>
    <p:extLst>
      <p:ext uri="{BB962C8B-B14F-4D97-AF65-F5344CB8AC3E}">
        <p14:creationId xmlns:p14="http://schemas.microsoft.com/office/powerpoint/2010/main" val="3608971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dirty="0"/>
          </a:p>
        </p:txBody>
      </p:sp>
      <p:sp>
        <p:nvSpPr>
          <p:cNvPr id="4" name="Marcador de número de diapositiva 3"/>
          <p:cNvSpPr>
            <a:spLocks noGrp="1"/>
          </p:cNvSpPr>
          <p:nvPr>
            <p:ph type="sldNum" sz="quarter" idx="10"/>
          </p:nvPr>
        </p:nvSpPr>
        <p:spPr/>
        <p:txBody>
          <a:bodyPr/>
          <a:lstStyle/>
          <a:p>
            <a:fld id="{4D75E9AA-D4C3-43E9-AAEC-C3A21EA2301B}" type="slidenum">
              <a:rPr lang="es-DO" smtClean="0"/>
              <a:t>10</a:t>
            </a:fld>
            <a:endParaRPr lang="es-DO"/>
          </a:p>
        </p:txBody>
      </p:sp>
    </p:spTree>
    <p:extLst>
      <p:ext uri="{BB962C8B-B14F-4D97-AF65-F5344CB8AC3E}">
        <p14:creationId xmlns:p14="http://schemas.microsoft.com/office/powerpoint/2010/main" val="1582428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dirty="0"/>
          </a:p>
        </p:txBody>
      </p:sp>
      <p:sp>
        <p:nvSpPr>
          <p:cNvPr id="4" name="Marcador de número de diapositiva 3"/>
          <p:cNvSpPr>
            <a:spLocks noGrp="1"/>
          </p:cNvSpPr>
          <p:nvPr>
            <p:ph type="sldNum" sz="quarter" idx="10"/>
          </p:nvPr>
        </p:nvSpPr>
        <p:spPr/>
        <p:txBody>
          <a:bodyPr/>
          <a:lstStyle/>
          <a:p>
            <a:fld id="{4D75E9AA-D4C3-43E9-AAEC-C3A21EA2301B}" type="slidenum">
              <a:rPr lang="es-DO" smtClean="0"/>
              <a:t>12</a:t>
            </a:fld>
            <a:endParaRPr lang="es-DO"/>
          </a:p>
        </p:txBody>
      </p:sp>
    </p:spTree>
    <p:extLst>
      <p:ext uri="{BB962C8B-B14F-4D97-AF65-F5344CB8AC3E}">
        <p14:creationId xmlns:p14="http://schemas.microsoft.com/office/powerpoint/2010/main" val="3895494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F4E71686-B9C0-4872-BD35-BF5B0B3CF698}" type="datetimeFigureOut">
              <a:rPr lang="es-ES" smtClean="0"/>
              <a:pPr/>
              <a:t>31/08/2022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16F94F6-DE5D-4387-8E7A-74A1265DDAE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4E71686-B9C0-4872-BD35-BF5B0B3CF698}" type="datetimeFigureOut">
              <a:rPr lang="es-ES" smtClean="0"/>
              <a:pPr/>
              <a:t>31/08/2022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16F94F6-DE5D-4387-8E7A-74A1265DDAE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4E71686-B9C0-4872-BD35-BF5B0B3CF698}" type="datetimeFigureOut">
              <a:rPr lang="es-ES" smtClean="0"/>
              <a:pPr/>
              <a:t>31/08/2022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16F94F6-DE5D-4387-8E7A-74A1265DDAE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F4E71686-B9C0-4872-BD35-BF5B0B3CF698}" type="datetimeFigureOut">
              <a:rPr lang="es-ES" smtClean="0"/>
              <a:pPr/>
              <a:t>31/08/2022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16F94F6-DE5D-4387-8E7A-74A1265DDAE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F4E71686-B9C0-4872-BD35-BF5B0B3CF698}" type="datetimeFigureOut">
              <a:rPr lang="es-ES" smtClean="0"/>
              <a:pPr/>
              <a:t>31/08/2022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F16F94F6-DE5D-4387-8E7A-74A1265DDAE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F4E71686-B9C0-4872-BD35-BF5B0B3CF698}" type="datetimeFigureOut">
              <a:rPr lang="es-ES" smtClean="0"/>
              <a:pPr/>
              <a:t>31/08/2022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F16F94F6-DE5D-4387-8E7A-74A1265DDAE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E71686-B9C0-4872-BD35-BF5B0B3CF698}" type="datetimeFigureOut">
              <a:rPr lang="es-ES" smtClean="0"/>
              <a:pPr/>
              <a:t>31/08/2022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F16F94F6-DE5D-4387-8E7A-74A1265DDAE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4E71686-B9C0-4872-BD35-BF5B0B3CF698}" type="datetimeFigureOut">
              <a:rPr lang="es-ES" smtClean="0"/>
              <a:pPr/>
              <a:t>31/08/2022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16F94F6-DE5D-4387-8E7A-74A1265DDAE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4E71686-B9C0-4872-BD35-BF5B0B3CF698}" type="datetimeFigureOut">
              <a:rPr lang="es-ES" smtClean="0"/>
              <a:pPr/>
              <a:t>31/08/2022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16F94F6-DE5D-4387-8E7A-74A1265DDAE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4E71686-B9C0-4872-BD35-BF5B0B3CF698}" type="datetimeFigureOut">
              <a:rPr lang="es-ES" smtClean="0"/>
              <a:pPr/>
              <a:t>31/08/2022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16F94F6-DE5D-4387-8E7A-74A1265DDAE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4E71686-B9C0-4872-BD35-BF5B0B3CF698}" type="datetimeFigureOut">
              <a:rPr lang="es-ES" smtClean="0"/>
              <a:pPr/>
              <a:t>31/08/2022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16F94F6-DE5D-4387-8E7A-74A1265DDAE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E71686-B9C0-4872-BD35-BF5B0B3CF698}" type="datetimeFigureOut">
              <a:rPr lang="es-ES" smtClean="0"/>
              <a:pPr/>
              <a:t>31/08/2022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6F94F6-DE5D-4387-8E7A-74A1265DDAE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3792" y="2204864"/>
            <a:ext cx="7772400" cy="1656183"/>
          </a:xfrm>
        </p:spPr>
        <p:txBody>
          <a:bodyPr>
            <a:normAutofit fontScale="90000"/>
          </a:bodyPr>
          <a:lstStyle/>
          <a:p>
            <a:r>
              <a:rPr lang="es-ES"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a:r>
            <a:br>
              <a:rPr lang="es-ES"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br>
            <a:r>
              <a:rPr lang="es-ES"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Consulta Pública</a:t>
            </a:r>
            <a:endParaRPr lang="es-ES" sz="6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
        <p:nvSpPr>
          <p:cNvPr id="3" name="2 Subtítulo"/>
          <p:cNvSpPr>
            <a:spLocks noGrp="1"/>
          </p:cNvSpPr>
          <p:nvPr>
            <p:ph type="subTitle" idx="1"/>
          </p:nvPr>
        </p:nvSpPr>
        <p:spPr>
          <a:xfrm>
            <a:off x="827584" y="764704"/>
            <a:ext cx="7344816" cy="1224136"/>
          </a:xfrm>
          <a:ln>
            <a:solidFill>
              <a:schemeClr val="accent3"/>
            </a:solidFill>
          </a:ln>
        </p:spPr>
        <p:txBody>
          <a:bodyPr>
            <a:normAutofit fontScale="25000" lnSpcReduction="20000"/>
          </a:bodyPr>
          <a:lstStyle/>
          <a:p>
            <a:r>
              <a:rPr lang="es-ES" sz="16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3"/>
                </a:solidFill>
                <a:effectLst>
                  <a:outerShdw blurRad="50800" dist="40000" dir="5400000" algn="tl" rotWithShape="0">
                    <a:srgbClr val="000000">
                      <a:shade val="5000"/>
                      <a:satMod val="120000"/>
                      <a:alpha val="33000"/>
                    </a:srgbClr>
                  </a:outerShdw>
                </a:effectLst>
              </a:rPr>
              <a:t>Proyecto Residencial </a:t>
            </a:r>
          </a:p>
          <a:p>
            <a:r>
              <a:rPr lang="es-ES" sz="21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3"/>
                </a:solidFill>
                <a:effectLst>
                  <a:outerShdw blurRad="50800" dist="40000" dir="5400000" algn="tl" rotWithShape="0">
                    <a:srgbClr val="000000">
                      <a:shade val="5000"/>
                      <a:satMod val="120000"/>
                      <a:alpha val="33000"/>
                    </a:srgbClr>
                  </a:outerShdw>
                </a:effectLst>
              </a:rPr>
              <a:t>Stella </a:t>
            </a:r>
            <a:r>
              <a:rPr lang="es-ES" sz="21600" b="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3"/>
                </a:solidFill>
                <a:effectLst>
                  <a:outerShdw blurRad="50800" dist="40000" dir="5400000" algn="tl" rotWithShape="0">
                    <a:srgbClr val="000000">
                      <a:shade val="5000"/>
                      <a:satMod val="120000"/>
                      <a:alpha val="33000"/>
                    </a:srgbClr>
                  </a:outerShdw>
                </a:effectLst>
              </a:rPr>
              <a:t>Ocean</a:t>
            </a:r>
            <a:r>
              <a:rPr lang="es-ES" sz="21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3"/>
                </a:solidFill>
                <a:effectLst>
                  <a:outerShdw blurRad="50800" dist="40000" dir="5400000" algn="tl" rotWithShape="0">
                    <a:srgbClr val="000000">
                      <a:shade val="5000"/>
                      <a:satMod val="120000"/>
                      <a:alpha val="33000"/>
                    </a:srgbClr>
                  </a:outerShdw>
                </a:effectLst>
              </a:rPr>
              <a:t> </a:t>
            </a:r>
            <a:r>
              <a:rPr lang="es-ES" sz="21600" b="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3"/>
                </a:solidFill>
                <a:effectLst>
                  <a:outerShdw blurRad="50800" dist="40000" dir="5400000" algn="tl" rotWithShape="0">
                    <a:srgbClr val="000000">
                      <a:shade val="5000"/>
                      <a:satMod val="120000"/>
                      <a:alpha val="33000"/>
                    </a:srgbClr>
                  </a:outerShdw>
                </a:effectLst>
              </a:rPr>
              <a:t>Residence</a:t>
            </a:r>
            <a:endParaRPr lang="es-ES" sz="21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3"/>
              </a:solidFill>
              <a:effectLst>
                <a:outerShdw blurRad="50800" dist="40000" dir="5400000" algn="tl" rotWithShape="0">
                  <a:srgbClr val="000000">
                    <a:shade val="5000"/>
                    <a:satMod val="120000"/>
                    <a:alpha val="33000"/>
                  </a:srgbClr>
                </a:outerShdw>
              </a:effectLst>
            </a:endParaRPr>
          </a:p>
          <a:p>
            <a:r>
              <a:rPr lang="es-ES" sz="21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3"/>
                </a:solidFill>
                <a:effectLst>
                  <a:outerShdw blurRad="50800" dist="40000" dir="5400000" algn="tl" rotWithShape="0">
                    <a:srgbClr val="000000">
                      <a:shade val="5000"/>
                      <a:satMod val="120000"/>
                      <a:alpha val="33000"/>
                    </a:srgbClr>
                  </a:outerShdw>
                </a:effectLst>
              </a:rPr>
              <a:t>Segunda</a:t>
            </a:r>
            <a:endParaRPr lang="es-ES" sz="16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endParaRPr lang="es-ES" sz="16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endParaRPr lang="es-ES" sz="160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r>
              <a:rPr lang="es-ES" sz="16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Código 20852</a:t>
            </a:r>
          </a:p>
          <a:p>
            <a:r>
              <a:rPr lang="es-ES" sz="16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Jueves </a:t>
            </a:r>
            <a:r>
              <a:rPr lang="es-ES" sz="16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1 </a:t>
            </a:r>
            <a:r>
              <a:rPr lang="es-ES" sz="16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de </a:t>
            </a:r>
            <a:r>
              <a:rPr lang="es-ES" sz="16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septiembre </a:t>
            </a:r>
            <a:r>
              <a:rPr lang="es-ES" sz="16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del 2022</a:t>
            </a:r>
          </a:p>
          <a:p>
            <a:endParaRPr lang="es-E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endParaRPr lang="es-E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r>
              <a:rPr lang="es-ES" sz="8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t>
            </a:r>
            <a:endParaRPr lang="es-ES" sz="8000" dirty="0" smtClean="0">
              <a:solidFill>
                <a:srgbClr val="FFFF00"/>
              </a:solidFill>
            </a:endParaRPr>
          </a:p>
          <a:p>
            <a:endParaRPr lang="es-ES"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slide(fromBottom)">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slide(fromBottom)">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slide(fromBottom)">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slide(fromBottom)">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slide(fromBottom)">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diamond(in)">
                                      <p:cBhvr>
                                        <p:cTn id="38" dur="2000"/>
                                        <p:tgtEl>
                                          <p:spTgt spid="3">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mph" presetSubtype="0" fill="hold" nodeType="clickEffect">
                                  <p:stCondLst>
                                    <p:cond delay="0"/>
                                  </p:stCondLst>
                                  <p:childTnLst>
                                    <p:animScale>
                                      <p:cBhvr>
                                        <p:cTn id="42" dur="2000" fill="hold"/>
                                        <p:tgtEl>
                                          <p:spTgt spid="3">
                                            <p:txEl>
                                              <p:pRg st="9" end="9"/>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600200"/>
            <a:ext cx="9144000" cy="4997152"/>
          </a:xfrm>
        </p:spPr>
        <p:txBody>
          <a:bodyPr/>
          <a:lstStyle/>
          <a:p>
            <a:endParaRPr lang="en-US" sz="4000" dirty="0" smtClean="0">
              <a:latin typeface="Comic Sans MS" pitchFamily="66" charset="0"/>
            </a:endParaRPr>
          </a:p>
          <a:p>
            <a:r>
              <a:rPr lang="en-US" sz="4000" dirty="0" smtClean="0">
                <a:latin typeface="Comic Sans MS" pitchFamily="66" charset="0"/>
              </a:rPr>
              <a:t>Jaime </a:t>
            </a:r>
            <a:r>
              <a:rPr lang="en-US" sz="4000" dirty="0">
                <a:latin typeface="Comic Sans MS" pitchFamily="66" charset="0"/>
              </a:rPr>
              <a:t>E. Lockward, MSc</a:t>
            </a:r>
            <a:r>
              <a:rPr lang="en-US" sz="4000" dirty="0" smtClean="0">
                <a:latin typeface="Comic Sans MS" pitchFamily="66" charset="0"/>
              </a:rPr>
              <a:t>.</a:t>
            </a:r>
          </a:p>
          <a:p>
            <a:r>
              <a:rPr lang="en-US" sz="4000" dirty="0" smtClean="0">
                <a:latin typeface="Comic Sans MS" pitchFamily="66" charset="0"/>
              </a:rPr>
              <a:t>ROLANDO </a:t>
            </a:r>
            <a:r>
              <a:rPr lang="en-US" sz="4000" dirty="0" err="1" smtClean="0">
                <a:latin typeface="Comic Sans MS" pitchFamily="66" charset="0"/>
              </a:rPr>
              <a:t>ROLANDO</a:t>
            </a:r>
            <a:r>
              <a:rPr lang="en-US" sz="4000" dirty="0" smtClean="0">
                <a:latin typeface="Comic Sans MS" pitchFamily="66" charset="0"/>
              </a:rPr>
              <a:t>, MSc</a:t>
            </a:r>
          </a:p>
          <a:p>
            <a:r>
              <a:rPr lang="en-US" sz="4000" dirty="0" smtClean="0">
                <a:latin typeface="Comic Sans MS" pitchFamily="66" charset="0"/>
              </a:rPr>
              <a:t>MARTHA VILLAFAÑA, MSC</a:t>
            </a:r>
          </a:p>
          <a:p>
            <a:r>
              <a:rPr lang="en-US" sz="4000" dirty="0" smtClean="0">
                <a:latin typeface="Comic Sans MS" pitchFamily="66" charset="0"/>
              </a:rPr>
              <a:t>DANERIS SANTANA</a:t>
            </a:r>
          </a:p>
          <a:p>
            <a:r>
              <a:rPr lang="en-US" sz="4000" dirty="0" smtClean="0">
                <a:latin typeface="Comic Sans MS" pitchFamily="66" charset="0"/>
              </a:rPr>
              <a:t>MAIRA SÁNCHEZ, MSc.</a:t>
            </a:r>
          </a:p>
          <a:p>
            <a:endParaRPr lang="en-US" sz="1800" dirty="0" smtClean="0">
              <a:latin typeface="Comic Sans MS" pitchFamily="66" charset="0"/>
            </a:endParaRPr>
          </a:p>
          <a:p>
            <a:endParaRPr lang="es-ES" dirty="0"/>
          </a:p>
        </p:txBody>
      </p:sp>
      <p:sp>
        <p:nvSpPr>
          <p:cNvPr id="4" name="1 Título"/>
          <p:cNvSpPr>
            <a:spLocks noGrp="1"/>
          </p:cNvSpPr>
          <p:nvPr>
            <p:ph type="title"/>
          </p:nvPr>
        </p:nvSpPr>
        <p:spPr>
          <a:xfrm>
            <a:off x="323528" y="620688"/>
            <a:ext cx="8229600" cy="1417638"/>
          </a:xfrm>
        </p:spPr>
        <p:txBody>
          <a:bodyPr>
            <a:normAutofit fontScale="90000"/>
          </a:bodyPr>
          <a:lstStyle/>
          <a:p>
            <a:pPr algn="ctr"/>
            <a:r>
              <a:rPr lang="en-US" sz="4800" b="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Brush Script MT" pitchFamily="66" charset="0"/>
              </a:rPr>
              <a:t>Equipo</a:t>
            </a:r>
            <a:r>
              <a:rPr lang="en-US" sz="48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Brush Script MT" pitchFamily="66" charset="0"/>
              </a:rPr>
              <a:t> Consultor</a:t>
            </a:r>
            <a:br>
              <a:rPr lang="en-US" sz="48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Brush Script MT" pitchFamily="66" charset="0"/>
              </a:rPr>
            </a:br>
            <a:r>
              <a:rPr lang="en-US" sz="48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Brush Script MT" pitchFamily="66" charset="0"/>
              </a:rPr>
              <a:t>LPL CONSULTING GROUP, S.R.L</a:t>
            </a:r>
            <a:endParaRPr lang="en-US" sz="4800" dirty="0">
              <a:latin typeface="Brush Script MT"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1728192"/>
          </a:xfrm>
        </p:spPr>
        <p:txBody>
          <a:bodyPr>
            <a:normAutofit/>
          </a:bodyPr>
          <a:lstStyle/>
          <a:p>
            <a:r>
              <a:rPr lang="es-DO" sz="6600" b="1" i="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Brush Script MT" pitchFamily="66" charset="0"/>
              </a:rPr>
              <a:t>Motivación</a:t>
            </a:r>
            <a:endParaRPr lang="es-ES" sz="6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3" name="2 Subtítulo"/>
          <p:cNvSpPr>
            <a:spLocks noGrp="1"/>
          </p:cNvSpPr>
          <p:nvPr>
            <p:ph type="subTitle" idx="1"/>
          </p:nvPr>
        </p:nvSpPr>
        <p:spPr>
          <a:xfrm>
            <a:off x="1187624" y="2348880"/>
            <a:ext cx="7128792" cy="3289920"/>
          </a:xfrm>
        </p:spPr>
        <p:txBody>
          <a:bodyPr>
            <a:normAutofit fontScale="85000" lnSpcReduction="20000"/>
          </a:bodyPr>
          <a:lstStyle/>
          <a:p>
            <a:pPr algn="just"/>
            <a:r>
              <a:rPr lang="es-ES" dirty="0" smtClean="0">
                <a:solidFill>
                  <a:schemeClr val="tx1"/>
                </a:solidFill>
                <a:latin typeface="Comic Sans MS" pitchFamily="66" charset="0"/>
              </a:rPr>
              <a:t>Dando cumplimiento a lo establecido en la Ley General de Medio Ambiente y Recursos Naturales 64-00, en su artículo 38 literal d) y en su artículo 43 y a las exigencias por parte del Vice-Ministerio de Gestión Ambiental, donde se solicita se presente el proyecto a la comunidad y a los interesados, se discuta y anoten sus inquietudes.</a:t>
            </a:r>
          </a:p>
          <a:p>
            <a:endParaRPr lang="es-E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DO"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CONSULTA PUBLICA</a:t>
            </a:r>
            <a:endParaRPr lang="es-E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3" name="2 Marcador de contenido"/>
          <p:cNvSpPr>
            <a:spLocks noGrp="1"/>
          </p:cNvSpPr>
          <p:nvPr>
            <p:ph sz="half" idx="1"/>
          </p:nvPr>
        </p:nvSpPr>
        <p:spPr/>
        <p:txBody>
          <a:bodyPr>
            <a:normAutofit fontScale="92500"/>
          </a:bodyPr>
          <a:lstStyle/>
          <a:p>
            <a:r>
              <a:rPr lang="es-DO" dirty="0" smtClean="0"/>
              <a:t> Es el procedimiento a través del cual se presenta el proyecto a la comunidad y se reciben  las opiniones por parte de la ciudadanía en sentido general, entorno a los estudios realizados a proyectos dentro del proceso de autorizaciones ambientales</a:t>
            </a:r>
            <a:endParaRPr lang="es-ES" dirty="0"/>
          </a:p>
        </p:txBody>
      </p:sp>
      <p:sp>
        <p:nvSpPr>
          <p:cNvPr id="5" name="4 Marcador de contenido"/>
          <p:cNvSpPr>
            <a:spLocks noGrp="1"/>
          </p:cNvSpPr>
          <p:nvPr>
            <p:ph sz="half" idx="2"/>
          </p:nvPr>
        </p:nvSpPr>
        <p:spPr/>
        <p:txBody>
          <a:bodyPr>
            <a:normAutofit fontScale="92500"/>
          </a:bodyPr>
          <a:lstStyle/>
          <a:p>
            <a:endParaRPr lang="es-ES"/>
          </a:p>
        </p:txBody>
      </p:sp>
      <p:pic>
        <p:nvPicPr>
          <p:cNvPr id="4" name="3 Imagen" descr="P8180006"/>
          <p:cNvPicPr/>
          <p:nvPr/>
        </p:nvPicPr>
        <p:blipFill>
          <a:blip r:embed="rId2" cstate="print"/>
          <a:srcRect/>
          <a:stretch>
            <a:fillRect/>
          </a:stretch>
        </p:blipFill>
        <p:spPr bwMode="auto">
          <a:xfrm>
            <a:off x="4644008" y="1628800"/>
            <a:ext cx="3960440" cy="432048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a:bodyPr>
          <a:lstStyle/>
          <a:p>
            <a:r>
              <a:rPr lang="es-DO"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INVITACION CONSULTA PUBLICA </a:t>
            </a:r>
            <a:endParaRPr lang="es-E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49439" y="1052736"/>
            <a:ext cx="3845121" cy="497603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DO"/>
          </a:p>
        </p:txBody>
      </p:sp>
      <p:sp>
        <p:nvSpPr>
          <p:cNvPr id="4" name="Marcador de contenido 3"/>
          <p:cNvSpPr>
            <a:spLocks noGrp="1"/>
          </p:cNvSpPr>
          <p:nvPr>
            <p:ph sz="half" idx="2"/>
          </p:nvPr>
        </p:nvSpPr>
        <p:spPr/>
        <p:txBody>
          <a:bodyPr/>
          <a:lstStyle/>
          <a:p>
            <a:endParaRPr lang="es-DO" dirty="0"/>
          </a:p>
        </p:txBody>
      </p:sp>
      <p:pic>
        <p:nvPicPr>
          <p:cNvPr id="6" name="Marcador de contenido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331640" y="382950"/>
            <a:ext cx="6552728" cy="6150308"/>
          </a:xfrm>
        </p:spPr>
      </p:pic>
    </p:spTree>
    <p:extLst>
      <p:ext uri="{BB962C8B-B14F-4D97-AF65-F5344CB8AC3E}">
        <p14:creationId xmlns:p14="http://schemas.microsoft.com/office/powerpoint/2010/main" val="1932821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DO" dirty="0" smtClean="0"/>
              <a:t>Letrero</a:t>
            </a:r>
            <a:endParaRPr lang="es-DO" dirty="0"/>
          </a:p>
        </p:txBody>
      </p:sp>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l="16537" t="2705" r="13376" b="4896"/>
          <a:stretch/>
        </p:blipFill>
        <p:spPr>
          <a:xfrm>
            <a:off x="1331640" y="1556792"/>
            <a:ext cx="6408712" cy="4752528"/>
          </a:xfrm>
          <a:prstGeom prst="rect">
            <a:avLst/>
          </a:prstGeom>
        </p:spPr>
      </p:pic>
    </p:spTree>
    <p:extLst>
      <p:ext uri="{BB962C8B-B14F-4D97-AF65-F5344CB8AC3E}">
        <p14:creationId xmlns:p14="http://schemas.microsoft.com/office/powerpoint/2010/main" val="12584667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p:nvPr/>
        </p:nvPicPr>
        <p:blipFill rotWithShape="1">
          <a:blip r:embed="rId2"/>
          <a:srcRect l="34617" t="19006" r="38289" b="6035"/>
          <a:stretch/>
        </p:blipFill>
        <p:spPr bwMode="auto">
          <a:xfrm>
            <a:off x="2915816" y="404664"/>
            <a:ext cx="3714928" cy="622395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230252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Desarrollo de la </a:t>
            </a:r>
            <a:r>
              <a:rPr lang="es-ES" b="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EsIA</a:t>
            </a:r>
            <a:endParaRPr lang="es-E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3" name="2 Marcador de contenido"/>
          <p:cNvSpPr>
            <a:spLocks noGrp="1"/>
          </p:cNvSpPr>
          <p:nvPr>
            <p:ph idx="1"/>
          </p:nvPr>
        </p:nvSpPr>
        <p:spPr/>
        <p:txBody>
          <a:bodyPr>
            <a:normAutofit fontScale="47500" lnSpcReduction="20000"/>
          </a:bodyPr>
          <a:lstStyle/>
          <a:p>
            <a:pPr marL="812800" indent="-812800">
              <a:lnSpc>
                <a:spcPct val="80000"/>
              </a:lnSpc>
              <a:buClr>
                <a:schemeClr val="accent3"/>
              </a:buClr>
              <a:buNone/>
              <a:defRPr/>
            </a:pPr>
            <a:endParaRPr lang="es-ES" sz="2400" dirty="0">
              <a:latin typeface="Comic Sans MS" pitchFamily="66" charset="0"/>
            </a:endParaRPr>
          </a:p>
          <a:p>
            <a:pPr marL="812800" indent="-812800">
              <a:lnSpc>
                <a:spcPct val="170000"/>
              </a:lnSpc>
              <a:buClr>
                <a:schemeClr val="accent3"/>
              </a:buClr>
              <a:buFont typeface="Wingdings" pitchFamily="2" charset="2"/>
              <a:buChar char="Ø"/>
              <a:defRPr/>
            </a:pPr>
            <a:r>
              <a:rPr lang="es-ES" sz="3600" dirty="0">
                <a:latin typeface="Comic Sans MS" pitchFamily="66" charset="0"/>
              </a:rPr>
              <a:t>DESCRIPCIÓN DEL </a:t>
            </a:r>
            <a:r>
              <a:rPr lang="es-ES" sz="3600" dirty="0" smtClean="0">
                <a:latin typeface="Comic Sans MS" pitchFamily="66" charset="0"/>
              </a:rPr>
              <a:t>PROYECTO</a:t>
            </a:r>
          </a:p>
          <a:p>
            <a:pPr marL="812800" indent="-812800">
              <a:lnSpc>
                <a:spcPct val="170000"/>
              </a:lnSpc>
              <a:buClr>
                <a:schemeClr val="accent3"/>
              </a:buClr>
              <a:buFont typeface="Wingdings" pitchFamily="2" charset="2"/>
              <a:buChar char="Ø"/>
              <a:defRPr/>
            </a:pPr>
            <a:r>
              <a:rPr lang="es-ES" sz="3600" dirty="0" smtClean="0">
                <a:latin typeface="Comic Sans MS" pitchFamily="66" charset="0"/>
              </a:rPr>
              <a:t>DESCRIPCIÓN </a:t>
            </a:r>
            <a:r>
              <a:rPr lang="es-ES" sz="3600" dirty="0">
                <a:latin typeface="Comic Sans MS" pitchFamily="66" charset="0"/>
              </a:rPr>
              <a:t>DEL MEDIO FÍSICO </a:t>
            </a:r>
            <a:r>
              <a:rPr lang="es-ES" sz="3600" dirty="0" smtClean="0">
                <a:latin typeface="Comic Sans MS" pitchFamily="66" charset="0"/>
              </a:rPr>
              <a:t>NATURAL </a:t>
            </a:r>
            <a:r>
              <a:rPr lang="es-ES" sz="3600" dirty="0">
                <a:latin typeface="Comic Sans MS" pitchFamily="66" charset="0"/>
              </a:rPr>
              <a:t>Y SOCIOECONÓMICO </a:t>
            </a:r>
            <a:endParaRPr lang="es-ES" sz="3600" dirty="0" smtClean="0">
              <a:latin typeface="Comic Sans MS" pitchFamily="66" charset="0"/>
            </a:endParaRPr>
          </a:p>
          <a:p>
            <a:pPr marL="812800" indent="-812800">
              <a:lnSpc>
                <a:spcPct val="170000"/>
              </a:lnSpc>
              <a:buClr>
                <a:schemeClr val="accent3"/>
              </a:buClr>
              <a:buFont typeface="Wingdings" pitchFamily="2" charset="2"/>
              <a:buChar char="Ø"/>
              <a:defRPr/>
            </a:pPr>
            <a:r>
              <a:rPr lang="es-ES" sz="3600" dirty="0" smtClean="0">
                <a:latin typeface="Comic Sans MS" pitchFamily="66" charset="0"/>
              </a:rPr>
              <a:t>2 CONSULTAS PÚBLICAS  </a:t>
            </a:r>
          </a:p>
          <a:p>
            <a:pPr marL="812800" indent="-812800">
              <a:lnSpc>
                <a:spcPct val="170000"/>
              </a:lnSpc>
              <a:buClr>
                <a:schemeClr val="accent3"/>
              </a:buClr>
              <a:buFont typeface="Wingdings" pitchFamily="2" charset="2"/>
              <a:buChar char="Ø"/>
              <a:defRPr/>
            </a:pPr>
            <a:r>
              <a:rPr lang="es-ES" sz="3600" dirty="0" smtClean="0">
                <a:latin typeface="Comic Sans MS" pitchFamily="66" charset="0"/>
              </a:rPr>
              <a:t>IDENTIFICACIÓN</a:t>
            </a:r>
            <a:r>
              <a:rPr lang="es-ES" sz="3600" dirty="0">
                <a:latin typeface="Comic Sans MS" pitchFamily="66" charset="0"/>
              </a:rPr>
              <a:t>, CARACTERIZACIÓN Y VALORACIÓN DE </a:t>
            </a:r>
            <a:r>
              <a:rPr lang="es-ES" sz="3600" dirty="0" smtClean="0">
                <a:latin typeface="Comic Sans MS" pitchFamily="66" charset="0"/>
              </a:rPr>
              <a:t>IMPACTOS DEL PROYECTO</a:t>
            </a:r>
          </a:p>
          <a:p>
            <a:pPr marL="812800" indent="-812800">
              <a:lnSpc>
                <a:spcPct val="170000"/>
              </a:lnSpc>
              <a:buClr>
                <a:schemeClr val="accent3"/>
              </a:buClr>
              <a:buFont typeface="Wingdings" pitchFamily="2" charset="2"/>
              <a:buChar char="Ø"/>
              <a:defRPr/>
            </a:pPr>
            <a:r>
              <a:rPr lang="es-ES" sz="3600" dirty="0" smtClean="0">
                <a:latin typeface="Comic Sans MS" pitchFamily="66" charset="0"/>
              </a:rPr>
              <a:t>PROGRAMA </a:t>
            </a:r>
            <a:r>
              <a:rPr lang="es-ES" sz="3600" dirty="0">
                <a:latin typeface="Comic Sans MS" pitchFamily="66" charset="0"/>
              </a:rPr>
              <a:t>DE MANEJO Y ADECUACIÓN </a:t>
            </a:r>
            <a:r>
              <a:rPr lang="es-ES" sz="3600" dirty="0" smtClean="0">
                <a:latin typeface="Comic Sans MS" pitchFamily="66" charset="0"/>
              </a:rPr>
              <a:t>AMBIENTAL (PMAA)</a:t>
            </a:r>
          </a:p>
          <a:p>
            <a:pPr marL="812800" indent="-812800">
              <a:lnSpc>
                <a:spcPct val="170000"/>
              </a:lnSpc>
              <a:buClr>
                <a:schemeClr val="accent3"/>
              </a:buClr>
              <a:buFont typeface="Wingdings" pitchFamily="2" charset="2"/>
              <a:buChar char="Ø"/>
              <a:defRPr/>
            </a:pPr>
            <a:r>
              <a:rPr lang="es-DO" sz="3600" dirty="0" smtClean="0">
                <a:latin typeface="Comic Sans MS" pitchFamily="66" charset="0"/>
              </a:rPr>
              <a:t>DECLARACIÓN JURADA</a:t>
            </a:r>
          </a:p>
          <a:p>
            <a:pPr marL="812800" indent="-812800">
              <a:lnSpc>
                <a:spcPct val="170000"/>
              </a:lnSpc>
              <a:buClr>
                <a:schemeClr val="accent3"/>
              </a:buClr>
              <a:buFont typeface="Wingdings" pitchFamily="2" charset="2"/>
              <a:buChar char="Ø"/>
              <a:defRPr/>
            </a:pPr>
            <a:r>
              <a:rPr lang="es-DO" sz="3600" dirty="0" smtClean="0">
                <a:latin typeface="Comic Sans MS" pitchFamily="66" charset="0"/>
              </a:rPr>
              <a:t>BIBLIOGRAFÍA</a:t>
            </a:r>
            <a:endParaRPr lang="es-ES" sz="3600" dirty="0" smtClean="0">
              <a:latin typeface="Comic Sans MS" pitchFamily="66" charset="0"/>
            </a:endParaRPr>
          </a:p>
          <a:p>
            <a:pPr marL="812800" indent="-812800">
              <a:lnSpc>
                <a:spcPct val="170000"/>
              </a:lnSpc>
              <a:buClr>
                <a:schemeClr val="accent3"/>
              </a:buClr>
              <a:buFont typeface="Wingdings" pitchFamily="2" charset="2"/>
              <a:buChar char="Ø"/>
              <a:defRPr/>
            </a:pPr>
            <a:r>
              <a:rPr lang="es-ES" sz="3600" dirty="0" smtClean="0">
                <a:latin typeface="Comic Sans MS" pitchFamily="66" charset="0"/>
              </a:rPr>
              <a:t>ANEXOS</a:t>
            </a:r>
            <a:endParaRPr lang="es-ES" sz="3600" dirty="0">
              <a:latin typeface="Comic Sans MS" pitchFamily="66" charset="0"/>
            </a:endParaRPr>
          </a:p>
          <a:p>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DO"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UBICACIÓN DEL PROYECTO</a:t>
            </a:r>
            <a:endParaRPr lang="es-E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4" name="3 Marcador de texto"/>
          <p:cNvSpPr>
            <a:spLocks noGrp="1"/>
          </p:cNvSpPr>
          <p:nvPr>
            <p:ph type="body" idx="1"/>
          </p:nvPr>
        </p:nvSpPr>
        <p:spPr>
          <a:xfrm>
            <a:off x="485800" y="1304827"/>
            <a:ext cx="4040188" cy="639762"/>
          </a:xfrm>
        </p:spPr>
        <p:txBody>
          <a:bodyPr>
            <a:normAutofit/>
          </a:bodyPr>
          <a:lstStyle/>
          <a:p>
            <a:r>
              <a:rPr lang="es-ES" sz="3200" dirty="0" smtClean="0"/>
              <a:t>Vista de Los Terrenos</a:t>
            </a:r>
            <a:endParaRPr lang="es-ES" sz="3200" dirty="0"/>
          </a:p>
        </p:txBody>
      </p:sp>
      <p:sp>
        <p:nvSpPr>
          <p:cNvPr id="6" name="5 Marcador de texto"/>
          <p:cNvSpPr>
            <a:spLocks noGrp="1"/>
          </p:cNvSpPr>
          <p:nvPr>
            <p:ph type="body" sz="quarter" idx="3"/>
          </p:nvPr>
        </p:nvSpPr>
        <p:spPr/>
        <p:txBody>
          <a:bodyPr>
            <a:noAutofit/>
          </a:bodyPr>
          <a:lstStyle/>
          <a:p>
            <a:pPr algn="ctr"/>
            <a:r>
              <a:rPr lang="es-ES" sz="3600" dirty="0" smtClean="0"/>
              <a:t>PROYECTO</a:t>
            </a:r>
            <a:endParaRPr lang="es-ES" sz="3600" dirty="0"/>
          </a:p>
        </p:txBody>
      </p:sp>
      <p:sp>
        <p:nvSpPr>
          <p:cNvPr id="7" name="6 Marcador de contenido"/>
          <p:cNvSpPr>
            <a:spLocks noGrp="1"/>
          </p:cNvSpPr>
          <p:nvPr>
            <p:ph sz="quarter" idx="4"/>
          </p:nvPr>
        </p:nvSpPr>
        <p:spPr>
          <a:xfrm>
            <a:off x="4645025" y="2174875"/>
            <a:ext cx="4175447" cy="3774405"/>
          </a:xfrm>
        </p:spPr>
        <p:txBody>
          <a:bodyPr>
            <a:normAutofit lnSpcReduction="10000"/>
          </a:bodyPr>
          <a:lstStyle/>
          <a:p>
            <a:pPr algn="just">
              <a:buNone/>
            </a:pPr>
            <a:r>
              <a:rPr lang="es-DO" sz="2600" dirty="0" smtClean="0"/>
              <a:t>El Proyecto Stella </a:t>
            </a:r>
            <a:r>
              <a:rPr lang="es-DO" sz="2600" dirty="0" err="1" smtClean="0"/>
              <a:t>Ocean</a:t>
            </a:r>
            <a:r>
              <a:rPr lang="es-DO" sz="2600" dirty="0" smtClean="0"/>
              <a:t> </a:t>
            </a:r>
            <a:r>
              <a:rPr lang="es-DO" sz="2600" dirty="0" err="1" smtClean="0"/>
              <a:t>Residence</a:t>
            </a:r>
            <a:r>
              <a:rPr lang="es-DO" sz="2600" dirty="0" smtClean="0"/>
              <a:t>, ubicará Costa Dorada, Puerto Plata, dentro de la parcela No.23-Arefund.-4del D.C. 9.</a:t>
            </a:r>
          </a:p>
          <a:p>
            <a:pPr algn="just">
              <a:buNone/>
            </a:pPr>
            <a:endParaRPr lang="es-DO" sz="2600" dirty="0"/>
          </a:p>
          <a:p>
            <a:pPr algn="just">
              <a:buNone/>
            </a:pPr>
            <a:r>
              <a:rPr lang="es-DO" sz="2600" dirty="0" smtClean="0"/>
              <a:t>Extensión del terreno:	</a:t>
            </a:r>
            <a:r>
              <a:rPr lang="es-DO" sz="2600" dirty="0"/>
              <a:t>	</a:t>
            </a:r>
            <a:r>
              <a:rPr lang="es-DO" sz="2600" dirty="0" smtClean="0"/>
              <a:t>17,917.04 m2</a:t>
            </a:r>
          </a:p>
          <a:p>
            <a:endParaRPr lang="es-ES" dirty="0"/>
          </a:p>
        </p:txBody>
      </p:sp>
      <p:pic>
        <p:nvPicPr>
          <p:cNvPr id="12" name="Marcador de contenido 11"/>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7200" y="2635448"/>
            <a:ext cx="4040188" cy="3030141"/>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8" y="882431"/>
            <a:ext cx="3960440" cy="5125275"/>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9001" y="432568"/>
            <a:ext cx="4207271" cy="544470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p:nvPr/>
        </p:nvPicPr>
        <p:blipFill rotWithShape="1">
          <a:blip r:embed="rId3"/>
          <a:srcRect l="19426" t="61679" r="36887" b="7182"/>
          <a:stretch/>
        </p:blipFill>
        <p:spPr bwMode="auto">
          <a:xfrm>
            <a:off x="0" y="980728"/>
            <a:ext cx="9144000" cy="4680520"/>
          </a:xfrm>
          <a:prstGeom prst="rect">
            <a:avLst/>
          </a:prstGeom>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omic Sans MS" pitchFamily="66" charset="0"/>
              </a:rPr>
              <a:t>Promotores</a:t>
            </a:r>
            <a:endParaRPr lang="es-DO" dirty="0">
              <a:latin typeface="Comic Sans MS" pitchFamily="66" charset="0"/>
            </a:endParaRPr>
          </a:p>
        </p:txBody>
      </p:sp>
      <p:sp>
        <p:nvSpPr>
          <p:cNvPr id="3" name="2 Marcador de contenido"/>
          <p:cNvSpPr>
            <a:spLocks noGrp="1"/>
          </p:cNvSpPr>
          <p:nvPr>
            <p:ph idx="1"/>
          </p:nvPr>
        </p:nvSpPr>
        <p:spPr/>
        <p:txBody>
          <a:bodyPr>
            <a:normAutofit/>
          </a:bodyPr>
          <a:lstStyle/>
          <a:p>
            <a:r>
              <a:rPr lang="es-DO" dirty="0" smtClean="0">
                <a:latin typeface="Comic Sans MS" pitchFamily="66" charset="0"/>
              </a:rPr>
              <a:t>El promotor del proyecto es la empresa “Stella </a:t>
            </a:r>
            <a:r>
              <a:rPr lang="es-DO" dirty="0" err="1" smtClean="0">
                <a:latin typeface="Comic Sans MS" pitchFamily="66" charset="0"/>
              </a:rPr>
              <a:t>Ocean</a:t>
            </a:r>
            <a:r>
              <a:rPr lang="es-DO" dirty="0" smtClean="0">
                <a:latin typeface="Comic Sans MS" pitchFamily="66" charset="0"/>
              </a:rPr>
              <a:t> </a:t>
            </a:r>
            <a:r>
              <a:rPr lang="es-DO" dirty="0" err="1" smtClean="0">
                <a:latin typeface="Comic Sans MS" pitchFamily="66" charset="0"/>
              </a:rPr>
              <a:t>Residence</a:t>
            </a:r>
            <a:r>
              <a:rPr lang="es-DO" dirty="0" smtClean="0">
                <a:latin typeface="Comic Sans MS" pitchFamily="66" charset="0"/>
              </a:rPr>
              <a:t>, SRL”</a:t>
            </a:r>
          </a:p>
          <a:p>
            <a:r>
              <a:rPr lang="es-DO" dirty="0" smtClean="0">
                <a:latin typeface="Comic Sans MS" pitchFamily="66" charset="0"/>
              </a:rPr>
              <a:t>Representada por su Presidente la Sra. Grace </a:t>
            </a:r>
            <a:r>
              <a:rPr lang="es-DO" dirty="0" err="1" smtClean="0">
                <a:latin typeface="Comic Sans MS" pitchFamily="66" charset="0"/>
              </a:rPr>
              <a:t>Malvina</a:t>
            </a:r>
            <a:r>
              <a:rPr lang="es-DO" dirty="0" smtClean="0">
                <a:latin typeface="Comic Sans MS" pitchFamily="66" charset="0"/>
              </a:rPr>
              <a:t> </a:t>
            </a:r>
            <a:r>
              <a:rPr lang="es-DO" dirty="0" err="1" smtClean="0">
                <a:latin typeface="Comic Sans MS" pitchFamily="66" charset="0"/>
              </a:rPr>
              <a:t>Nouel</a:t>
            </a:r>
            <a:r>
              <a:rPr lang="es-DO" dirty="0" smtClean="0">
                <a:latin typeface="Comic Sans MS" pitchFamily="66" charset="0"/>
              </a:rPr>
              <a:t> Henríquez de Paliza</a:t>
            </a:r>
          </a:p>
          <a:p>
            <a:r>
              <a:rPr lang="es-DO" dirty="0" smtClean="0">
                <a:latin typeface="Comic Sans MS" pitchFamily="66" charset="0"/>
              </a:rPr>
              <a:t>Su representante ante el Ministerio de Medio Ambiente es el Sr. Rodolfo Paliza </a:t>
            </a:r>
            <a:r>
              <a:rPr lang="es-DO" dirty="0" err="1" smtClean="0">
                <a:latin typeface="Comic Sans MS" pitchFamily="66" charset="0"/>
              </a:rPr>
              <a:t>Nouel</a:t>
            </a:r>
            <a:r>
              <a:rPr lang="es-DO" dirty="0" smtClean="0">
                <a:latin typeface="Comic Sans MS" pitchFamily="66" charset="0"/>
              </a:rPr>
              <a:t>.</a:t>
            </a:r>
          </a:p>
          <a:p>
            <a:pPr marL="0" indent="0">
              <a:buNone/>
            </a:pPr>
            <a:endParaRPr lang="es-DO" dirty="0" smtClean="0">
              <a:latin typeface="Comic Sans MS" pitchFamily="66"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30952"/>
            <a:ext cx="8229600" cy="5966123"/>
          </a:xfrm>
        </p:spPr>
        <p:txBody>
          <a:bodyPr>
            <a:normAutofit/>
          </a:bodyPr>
          <a:lstStyle/>
          <a:p>
            <a:endParaRPr lang="es-DO" dirty="0" smtClean="0"/>
          </a:p>
          <a:p>
            <a:endParaRPr lang="es-DO" dirty="0"/>
          </a:p>
          <a:p>
            <a:r>
              <a:rPr lang="es-DO" dirty="0" smtClean="0"/>
              <a:t>Según </a:t>
            </a:r>
            <a:r>
              <a:rPr lang="es-DO" dirty="0"/>
              <a:t>los documentos presentados, la adquisición de la propiedad ha tenido un costo en pesos de </a:t>
            </a:r>
            <a:r>
              <a:rPr lang="es-DO" dirty="0" smtClean="0"/>
              <a:t>RD$131,133,912.00. </a:t>
            </a:r>
            <a:r>
              <a:rPr lang="es-DO" dirty="0"/>
              <a:t>El presupuesto </a:t>
            </a:r>
            <a:r>
              <a:rPr lang="es-DO" dirty="0" smtClean="0"/>
              <a:t>asciende </a:t>
            </a:r>
            <a:r>
              <a:rPr lang="es-DO" dirty="0"/>
              <a:t>a la suma de RD$</a:t>
            </a:r>
            <a:r>
              <a:rPr lang="es-BO" dirty="0"/>
              <a:t>938,362,628.81</a:t>
            </a:r>
            <a:r>
              <a:rPr lang="es-DO" dirty="0"/>
              <a:t>, para una inversión total de </a:t>
            </a:r>
            <a:r>
              <a:rPr lang="es-DO" b="1" dirty="0"/>
              <a:t>RD$1,069,540.81.</a:t>
            </a:r>
            <a:endParaRPr lang="es-DO" dirty="0"/>
          </a:p>
          <a:p>
            <a:pPr marL="0" indent="0" algn="ctr">
              <a:buNone/>
            </a:pPr>
            <a:endParaRPr lang="es-DO" sz="2400" dirty="0" smtClean="0">
              <a:latin typeface="Comic Sans MS" pitchFamily="66" charset="0"/>
            </a:endParaRPr>
          </a:p>
          <a:p>
            <a:pPr algn="just"/>
            <a:endParaRPr lang="es-E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p:nvPr/>
        </p:nvPicPr>
        <p:blipFill>
          <a:blip r:embed="rId2"/>
          <a:stretch>
            <a:fillRect/>
          </a:stretch>
        </p:blipFill>
        <p:spPr>
          <a:xfrm>
            <a:off x="611560" y="476673"/>
            <a:ext cx="8064895" cy="5616624"/>
          </a:xfrm>
          <a:prstGeom prst="rect">
            <a:avLst/>
          </a:prstGeom>
        </p:spPr>
      </p:pic>
    </p:spTree>
    <p:extLst>
      <p:ext uri="{BB962C8B-B14F-4D97-AF65-F5344CB8AC3E}">
        <p14:creationId xmlns:p14="http://schemas.microsoft.com/office/powerpoint/2010/main" val="8064399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omic Sans MS" pitchFamily="66" charset="0"/>
              </a:rPr>
              <a:t>Necesidades de Servicios</a:t>
            </a:r>
            <a:endParaRPr lang="es-E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omic Sans MS" pitchFamily="66" charset="0"/>
            </a:endParaRPr>
          </a:p>
        </p:txBody>
      </p:sp>
      <p:graphicFrame>
        <p:nvGraphicFramePr>
          <p:cNvPr id="6" name="5 Tabla"/>
          <p:cNvGraphicFramePr>
            <a:graphicFrameLocks noGrp="1"/>
          </p:cNvGraphicFramePr>
          <p:nvPr>
            <p:extLst>
              <p:ext uri="{D42A27DB-BD31-4B8C-83A1-F6EECF244321}">
                <p14:modId xmlns:p14="http://schemas.microsoft.com/office/powerpoint/2010/main" val="1798750264"/>
              </p:ext>
            </p:extLst>
          </p:nvPr>
        </p:nvGraphicFramePr>
        <p:xfrm>
          <a:off x="827584" y="1844825"/>
          <a:ext cx="7776864" cy="3528391"/>
        </p:xfrm>
        <a:graphic>
          <a:graphicData uri="http://schemas.openxmlformats.org/drawingml/2006/table">
            <a:tbl>
              <a:tblPr/>
              <a:tblGrid>
                <a:gridCol w="2856141">
                  <a:extLst>
                    <a:ext uri="{9D8B030D-6E8A-4147-A177-3AD203B41FA5}">
                      <a16:colId xmlns:a16="http://schemas.microsoft.com/office/drawing/2014/main" val="20000"/>
                    </a:ext>
                  </a:extLst>
                </a:gridCol>
                <a:gridCol w="1876893">
                  <a:extLst>
                    <a:ext uri="{9D8B030D-6E8A-4147-A177-3AD203B41FA5}">
                      <a16:colId xmlns:a16="http://schemas.microsoft.com/office/drawing/2014/main" val="20001"/>
                    </a:ext>
                  </a:extLst>
                </a:gridCol>
                <a:gridCol w="1632080">
                  <a:extLst>
                    <a:ext uri="{9D8B030D-6E8A-4147-A177-3AD203B41FA5}">
                      <a16:colId xmlns:a16="http://schemas.microsoft.com/office/drawing/2014/main" val="20002"/>
                    </a:ext>
                  </a:extLst>
                </a:gridCol>
                <a:gridCol w="1411750">
                  <a:extLst>
                    <a:ext uri="{9D8B030D-6E8A-4147-A177-3AD203B41FA5}">
                      <a16:colId xmlns:a16="http://schemas.microsoft.com/office/drawing/2014/main" val="20003"/>
                    </a:ext>
                  </a:extLst>
                </a:gridCol>
              </a:tblGrid>
              <a:tr h="1176131">
                <a:tc>
                  <a:txBody>
                    <a:bodyPr/>
                    <a:lstStyle/>
                    <a:p>
                      <a:pPr marL="0" marR="0" algn="ctr">
                        <a:lnSpc>
                          <a:spcPct val="150000"/>
                        </a:lnSpc>
                        <a:spcBef>
                          <a:spcPts val="0"/>
                        </a:spcBef>
                        <a:spcAft>
                          <a:spcPts val="0"/>
                        </a:spcAft>
                      </a:pPr>
                      <a:r>
                        <a:rPr lang="es-DO" sz="2000" b="1" dirty="0">
                          <a:latin typeface="Arial"/>
                          <a:ea typeface="Calibri"/>
                          <a:cs typeface="Arial"/>
                        </a:rPr>
                        <a:t>Servicio</a:t>
                      </a: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s-DO" sz="2000" b="1" dirty="0">
                          <a:latin typeface="Arial"/>
                          <a:ea typeface="Calibri"/>
                          <a:cs typeface="Arial"/>
                        </a:rPr>
                        <a:t>Fase de construcción</a:t>
                      </a: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s-DO" sz="2000" b="1">
                          <a:latin typeface="Arial"/>
                          <a:ea typeface="Calibri"/>
                          <a:cs typeface="Arial"/>
                        </a:rPr>
                        <a:t>Fase de operación </a:t>
                      </a:r>
                      <a:endParaRPr lang="en-US" sz="2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s-DO" sz="2000" b="1">
                          <a:latin typeface="Arial"/>
                          <a:ea typeface="Calibri"/>
                          <a:cs typeface="Arial"/>
                        </a:rPr>
                        <a:t>Unidades</a:t>
                      </a:r>
                      <a:endParaRPr lang="en-US" sz="2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588065">
                <a:tc>
                  <a:txBody>
                    <a:bodyPr/>
                    <a:lstStyle/>
                    <a:p>
                      <a:pPr marL="0" marR="0" algn="just">
                        <a:lnSpc>
                          <a:spcPct val="150000"/>
                        </a:lnSpc>
                        <a:spcBef>
                          <a:spcPts val="0"/>
                        </a:spcBef>
                        <a:spcAft>
                          <a:spcPts val="0"/>
                        </a:spcAft>
                      </a:pPr>
                      <a:r>
                        <a:rPr lang="es-DO" sz="2000">
                          <a:latin typeface="Arial"/>
                          <a:ea typeface="Calibri"/>
                          <a:cs typeface="Arial"/>
                        </a:rPr>
                        <a:t>Agua potable</a:t>
                      </a:r>
                      <a:endParaRPr lang="en-US" sz="2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600"/>
                        </a:spcAft>
                      </a:pPr>
                      <a:r>
                        <a:rPr lang="es-DO" sz="2000" dirty="0">
                          <a:latin typeface="Arial"/>
                          <a:ea typeface="Calibri"/>
                          <a:cs typeface="Arial"/>
                        </a:rPr>
                        <a:t>6</a:t>
                      </a: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600"/>
                        </a:spcAft>
                      </a:pPr>
                      <a:r>
                        <a:rPr lang="es-DO" sz="2000" dirty="0" smtClean="0">
                          <a:latin typeface="Arial"/>
                          <a:ea typeface="Calibri"/>
                          <a:cs typeface="Arial"/>
                        </a:rPr>
                        <a:t>188.25 </a:t>
                      </a: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600"/>
                        </a:spcAft>
                      </a:pPr>
                      <a:r>
                        <a:rPr lang="es-DO" sz="2000">
                          <a:latin typeface="Arial"/>
                          <a:ea typeface="Calibri"/>
                          <a:cs typeface="Arial"/>
                        </a:rPr>
                        <a:t>M</a:t>
                      </a:r>
                      <a:r>
                        <a:rPr lang="es-DO" sz="2000" baseline="30000">
                          <a:latin typeface="Arial"/>
                          <a:ea typeface="Calibri"/>
                          <a:cs typeface="Arial"/>
                        </a:rPr>
                        <a:t>3</a:t>
                      </a:r>
                      <a:r>
                        <a:rPr lang="es-DO" sz="2000">
                          <a:latin typeface="Arial"/>
                          <a:ea typeface="Calibri"/>
                          <a:cs typeface="Arial"/>
                        </a:rPr>
                        <a:t>/d</a:t>
                      </a:r>
                      <a:endParaRPr lang="en-US" sz="2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88065">
                <a:tc>
                  <a:txBody>
                    <a:bodyPr/>
                    <a:lstStyle/>
                    <a:p>
                      <a:pPr marL="0" marR="0" algn="just">
                        <a:lnSpc>
                          <a:spcPct val="150000"/>
                        </a:lnSpc>
                        <a:spcBef>
                          <a:spcPts val="0"/>
                        </a:spcBef>
                        <a:spcAft>
                          <a:spcPts val="600"/>
                        </a:spcAft>
                      </a:pPr>
                      <a:r>
                        <a:rPr lang="es-DO" sz="2000">
                          <a:latin typeface="Arial"/>
                          <a:ea typeface="Calibri"/>
                          <a:cs typeface="Arial"/>
                        </a:rPr>
                        <a:t>Aguas residuales</a:t>
                      </a:r>
                      <a:endParaRPr lang="en-US" sz="2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600"/>
                        </a:spcAft>
                      </a:pPr>
                      <a:r>
                        <a:rPr lang="es-DO" sz="2000" dirty="0">
                          <a:latin typeface="Arial"/>
                          <a:ea typeface="Calibri"/>
                          <a:cs typeface="Arial"/>
                        </a:rPr>
                        <a:t>4.5</a:t>
                      </a: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600"/>
                        </a:spcAft>
                      </a:pPr>
                      <a:r>
                        <a:rPr lang="es-DO" sz="2000" dirty="0" smtClean="0">
                          <a:latin typeface="Arial"/>
                          <a:ea typeface="Calibri"/>
                          <a:cs typeface="Arial"/>
                        </a:rPr>
                        <a:t>140</a:t>
                      </a: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600"/>
                        </a:spcAft>
                      </a:pPr>
                      <a:r>
                        <a:rPr lang="es-DO" sz="2000">
                          <a:latin typeface="Arial"/>
                          <a:ea typeface="Calibri"/>
                          <a:cs typeface="Arial"/>
                        </a:rPr>
                        <a:t>M</a:t>
                      </a:r>
                      <a:r>
                        <a:rPr lang="es-DO" sz="2000" baseline="30000">
                          <a:latin typeface="Arial"/>
                          <a:ea typeface="Calibri"/>
                          <a:cs typeface="Arial"/>
                        </a:rPr>
                        <a:t>3</a:t>
                      </a:r>
                      <a:r>
                        <a:rPr lang="es-DO" sz="2000">
                          <a:latin typeface="Arial"/>
                          <a:ea typeface="Calibri"/>
                          <a:cs typeface="Arial"/>
                        </a:rPr>
                        <a:t>/d.</a:t>
                      </a:r>
                      <a:endParaRPr lang="en-US" sz="2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88065">
                <a:tc>
                  <a:txBody>
                    <a:bodyPr/>
                    <a:lstStyle/>
                    <a:p>
                      <a:pPr marL="0" marR="0" algn="just">
                        <a:lnSpc>
                          <a:spcPct val="150000"/>
                        </a:lnSpc>
                        <a:spcBef>
                          <a:spcPts val="0"/>
                        </a:spcBef>
                        <a:spcAft>
                          <a:spcPts val="600"/>
                        </a:spcAft>
                      </a:pPr>
                      <a:r>
                        <a:rPr lang="es-DO" sz="2000">
                          <a:latin typeface="Arial"/>
                          <a:ea typeface="Calibri"/>
                          <a:cs typeface="Arial"/>
                        </a:rPr>
                        <a:t>Energía Eléctrica</a:t>
                      </a:r>
                      <a:endParaRPr lang="en-US" sz="2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600"/>
                        </a:spcAft>
                      </a:pPr>
                      <a:r>
                        <a:rPr lang="es-DO" sz="2000" dirty="0">
                          <a:latin typeface="Arial"/>
                          <a:ea typeface="Calibri"/>
                          <a:cs typeface="Arial"/>
                        </a:rPr>
                        <a:t>5</a:t>
                      </a: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600"/>
                        </a:spcAft>
                      </a:pPr>
                      <a:r>
                        <a:rPr lang="es-DO" sz="2000" dirty="0">
                          <a:latin typeface="Arial"/>
                          <a:ea typeface="Calibri"/>
                          <a:cs typeface="Arial"/>
                        </a:rPr>
                        <a:t>1,600  </a:t>
                      </a: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600"/>
                        </a:spcAft>
                      </a:pPr>
                      <a:r>
                        <a:rPr lang="es-DO" sz="2000">
                          <a:latin typeface="Arial"/>
                          <a:ea typeface="Calibri"/>
                          <a:cs typeface="Arial"/>
                        </a:rPr>
                        <a:t>Kva</a:t>
                      </a:r>
                      <a:endParaRPr lang="en-US" sz="2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88065">
                <a:tc>
                  <a:txBody>
                    <a:bodyPr/>
                    <a:lstStyle/>
                    <a:p>
                      <a:pPr marL="0" marR="0" algn="just">
                        <a:lnSpc>
                          <a:spcPct val="150000"/>
                        </a:lnSpc>
                        <a:spcBef>
                          <a:spcPts val="0"/>
                        </a:spcBef>
                        <a:spcAft>
                          <a:spcPts val="600"/>
                        </a:spcAft>
                      </a:pPr>
                      <a:r>
                        <a:rPr lang="es-DO" sz="2000">
                          <a:latin typeface="Arial"/>
                          <a:ea typeface="Calibri"/>
                          <a:cs typeface="Arial"/>
                        </a:rPr>
                        <a:t>Residuos sólidos</a:t>
                      </a:r>
                      <a:endParaRPr lang="en-US" sz="2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600"/>
                        </a:spcAft>
                      </a:pPr>
                      <a:r>
                        <a:rPr lang="es-DO" sz="2000">
                          <a:latin typeface="Arial"/>
                          <a:ea typeface="Calibri"/>
                          <a:cs typeface="Arial"/>
                        </a:rPr>
                        <a:t>63.75</a:t>
                      </a:r>
                      <a:endParaRPr lang="en-US" sz="2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600"/>
                        </a:spcAft>
                      </a:pPr>
                      <a:r>
                        <a:rPr lang="es-DO" sz="2000" dirty="0" smtClean="0">
                          <a:latin typeface="Arial"/>
                          <a:ea typeface="Calibri"/>
                          <a:cs typeface="Arial"/>
                        </a:rPr>
                        <a:t>1004</a:t>
                      </a: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600"/>
                        </a:spcAft>
                      </a:pPr>
                      <a:r>
                        <a:rPr lang="es-DO" sz="2000" dirty="0">
                          <a:latin typeface="Arial"/>
                          <a:ea typeface="Calibri"/>
                          <a:cs typeface="Arial"/>
                        </a:rPr>
                        <a:t>Kg/d</a:t>
                      </a: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3297710228"/>
              </p:ext>
            </p:extLst>
          </p:nvPr>
        </p:nvGraphicFramePr>
        <p:xfrm>
          <a:off x="395536" y="620689"/>
          <a:ext cx="8424936" cy="5472606"/>
        </p:xfrm>
        <a:graphic>
          <a:graphicData uri="http://schemas.openxmlformats.org/drawingml/2006/table">
            <a:tbl>
              <a:tblPr firstRow="1" firstCol="1" bandRow="1" bandCol="1">
                <a:tableStyleId>{5C22544A-7EE6-4342-B048-85BDC9FD1C3A}</a:tableStyleId>
              </a:tblPr>
              <a:tblGrid>
                <a:gridCol w="1429863">
                  <a:extLst>
                    <a:ext uri="{9D8B030D-6E8A-4147-A177-3AD203B41FA5}">
                      <a16:colId xmlns:a16="http://schemas.microsoft.com/office/drawing/2014/main" val="3092879453"/>
                    </a:ext>
                  </a:extLst>
                </a:gridCol>
                <a:gridCol w="2448421">
                  <a:extLst>
                    <a:ext uri="{9D8B030D-6E8A-4147-A177-3AD203B41FA5}">
                      <a16:colId xmlns:a16="http://schemas.microsoft.com/office/drawing/2014/main" val="2266916189"/>
                    </a:ext>
                  </a:extLst>
                </a:gridCol>
                <a:gridCol w="3024635">
                  <a:extLst>
                    <a:ext uri="{9D8B030D-6E8A-4147-A177-3AD203B41FA5}">
                      <a16:colId xmlns:a16="http://schemas.microsoft.com/office/drawing/2014/main" val="1902524403"/>
                    </a:ext>
                  </a:extLst>
                </a:gridCol>
                <a:gridCol w="1522017">
                  <a:extLst>
                    <a:ext uri="{9D8B030D-6E8A-4147-A177-3AD203B41FA5}">
                      <a16:colId xmlns:a16="http://schemas.microsoft.com/office/drawing/2014/main" val="2153012001"/>
                    </a:ext>
                  </a:extLst>
                </a:gridCol>
              </a:tblGrid>
              <a:tr h="597204">
                <a:tc gridSpan="4">
                  <a:txBody>
                    <a:bodyPr/>
                    <a:lstStyle/>
                    <a:p>
                      <a:pPr algn="ctr">
                        <a:lnSpc>
                          <a:spcPct val="107000"/>
                        </a:lnSpc>
                        <a:spcAft>
                          <a:spcPts val="800"/>
                        </a:spcAft>
                        <a:tabLst>
                          <a:tab pos="1028700" algn="l"/>
                        </a:tabLst>
                      </a:pPr>
                      <a:r>
                        <a:rPr lang="es-DO" sz="2000" dirty="0">
                          <a:effectLst/>
                        </a:rPr>
                        <a:t>GENERACION DE EMPLEOS EN LA ETAPA DE PREPARACION/CONSTRUCCION</a:t>
                      </a:r>
                      <a:endParaRPr lang="es-D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s-DO"/>
                    </a:p>
                  </a:txBody>
                  <a:tcPr/>
                </a:tc>
                <a:tc hMerge="1">
                  <a:txBody>
                    <a:bodyPr/>
                    <a:lstStyle/>
                    <a:p>
                      <a:endParaRPr lang="es-DO"/>
                    </a:p>
                  </a:txBody>
                  <a:tcPr/>
                </a:tc>
                <a:tc hMerge="1">
                  <a:txBody>
                    <a:bodyPr/>
                    <a:lstStyle/>
                    <a:p>
                      <a:endParaRPr lang="es-DO"/>
                    </a:p>
                  </a:txBody>
                  <a:tcPr/>
                </a:tc>
                <a:extLst>
                  <a:ext uri="{0D108BD9-81ED-4DB2-BD59-A6C34878D82A}">
                    <a16:rowId xmlns:a16="http://schemas.microsoft.com/office/drawing/2014/main" val="3375057864"/>
                  </a:ext>
                </a:extLst>
              </a:tr>
              <a:tr h="940306">
                <a:tc>
                  <a:txBody>
                    <a:bodyPr/>
                    <a:lstStyle/>
                    <a:p>
                      <a:pPr>
                        <a:lnSpc>
                          <a:spcPct val="107000"/>
                        </a:lnSpc>
                        <a:spcAft>
                          <a:spcPts val="800"/>
                        </a:spcAft>
                        <a:tabLst>
                          <a:tab pos="1028700" algn="l"/>
                        </a:tabLst>
                      </a:pPr>
                      <a:r>
                        <a:rPr lang="es-DO" sz="1200">
                          <a:effectLst/>
                        </a:rPr>
                        <a:t>TIPO DE EMPLEO</a:t>
                      </a:r>
                      <a:endParaRPr lang="es-D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000" dirty="0">
                          <a:effectLst/>
                        </a:rPr>
                        <a:t>CARGO</a:t>
                      </a:r>
                      <a:endParaRPr lang="es-D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000">
                          <a:effectLst/>
                        </a:rPr>
                        <a:t>FASE</a:t>
                      </a:r>
                      <a:endParaRPr lang="es-D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000">
                          <a:effectLst/>
                        </a:rPr>
                        <a:t>CANTIDAD</a:t>
                      </a:r>
                      <a:endParaRPr lang="es-D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25938837"/>
                  </a:ext>
                </a:extLst>
              </a:tr>
              <a:tr h="597204">
                <a:tc>
                  <a:txBody>
                    <a:bodyPr/>
                    <a:lstStyle/>
                    <a:p>
                      <a:pPr>
                        <a:lnSpc>
                          <a:spcPct val="107000"/>
                        </a:lnSpc>
                        <a:spcAft>
                          <a:spcPts val="800"/>
                        </a:spcAft>
                        <a:tabLst>
                          <a:tab pos="1028700" algn="l"/>
                        </a:tabLst>
                      </a:pPr>
                      <a:r>
                        <a:rPr lang="es-DO" sz="1200">
                          <a:effectLst/>
                        </a:rPr>
                        <a:t>Temporal</a:t>
                      </a:r>
                      <a:endParaRPr lang="es-D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000" dirty="0">
                          <a:effectLst/>
                        </a:rPr>
                        <a:t>Obreros</a:t>
                      </a:r>
                      <a:endParaRPr lang="es-D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000">
                          <a:effectLst/>
                        </a:rPr>
                        <a:t>Preparación/Construcción</a:t>
                      </a:r>
                      <a:endParaRPr lang="es-D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tabLst>
                          <a:tab pos="1028700" algn="l"/>
                        </a:tabLst>
                      </a:pPr>
                      <a:r>
                        <a:rPr lang="es-DO" sz="2000">
                          <a:effectLst/>
                        </a:rPr>
                        <a:t>19</a:t>
                      </a:r>
                      <a:endParaRPr lang="es-D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44960459"/>
                  </a:ext>
                </a:extLst>
              </a:tr>
              <a:tr h="597204">
                <a:tc>
                  <a:txBody>
                    <a:bodyPr/>
                    <a:lstStyle/>
                    <a:p>
                      <a:pPr>
                        <a:lnSpc>
                          <a:spcPct val="107000"/>
                        </a:lnSpc>
                        <a:spcAft>
                          <a:spcPts val="800"/>
                        </a:spcAft>
                        <a:tabLst>
                          <a:tab pos="1028700" algn="l"/>
                        </a:tabLst>
                      </a:pPr>
                      <a:r>
                        <a:rPr lang="es-DO" sz="1200">
                          <a:effectLst/>
                        </a:rPr>
                        <a:t>Temporal</a:t>
                      </a:r>
                      <a:endParaRPr lang="es-D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000" dirty="0">
                          <a:effectLst/>
                        </a:rPr>
                        <a:t>Técnicos</a:t>
                      </a:r>
                      <a:endParaRPr lang="es-D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000" dirty="0">
                          <a:effectLst/>
                        </a:rPr>
                        <a:t>Preparación/Construcción</a:t>
                      </a:r>
                      <a:endParaRPr lang="es-D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tabLst>
                          <a:tab pos="1028700" algn="l"/>
                        </a:tabLst>
                      </a:pPr>
                      <a:r>
                        <a:rPr lang="es-DO" sz="2000">
                          <a:effectLst/>
                        </a:rPr>
                        <a:t>5</a:t>
                      </a:r>
                      <a:endParaRPr lang="es-D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63175338"/>
                  </a:ext>
                </a:extLst>
              </a:tr>
              <a:tr h="572696">
                <a:tc>
                  <a:txBody>
                    <a:bodyPr/>
                    <a:lstStyle/>
                    <a:p>
                      <a:pPr>
                        <a:lnSpc>
                          <a:spcPct val="107000"/>
                        </a:lnSpc>
                        <a:spcAft>
                          <a:spcPts val="800"/>
                        </a:spcAft>
                        <a:tabLst>
                          <a:tab pos="1028700" algn="l"/>
                        </a:tabLst>
                      </a:pPr>
                      <a:r>
                        <a:rPr lang="es-DO" sz="1200">
                          <a:effectLst/>
                        </a:rPr>
                        <a:t>Temporal</a:t>
                      </a:r>
                      <a:endParaRPr lang="es-D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000">
                          <a:effectLst/>
                        </a:rPr>
                        <a:t>Seguridad-Serenos</a:t>
                      </a:r>
                      <a:endParaRPr lang="es-D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000" dirty="0">
                          <a:effectLst/>
                        </a:rPr>
                        <a:t>Preparación/Construcción</a:t>
                      </a:r>
                      <a:endParaRPr lang="es-D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tabLst>
                          <a:tab pos="1028700" algn="l"/>
                        </a:tabLst>
                      </a:pPr>
                      <a:r>
                        <a:rPr lang="es-DO" sz="2000">
                          <a:effectLst/>
                        </a:rPr>
                        <a:t>2</a:t>
                      </a:r>
                      <a:endParaRPr lang="es-D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09168571"/>
                  </a:ext>
                </a:extLst>
              </a:tr>
              <a:tr h="777526">
                <a:tc>
                  <a:txBody>
                    <a:bodyPr/>
                    <a:lstStyle/>
                    <a:p>
                      <a:pPr>
                        <a:lnSpc>
                          <a:spcPct val="107000"/>
                        </a:lnSpc>
                        <a:spcAft>
                          <a:spcPts val="800"/>
                        </a:spcAft>
                        <a:tabLst>
                          <a:tab pos="1028700" algn="l"/>
                        </a:tabLst>
                      </a:pPr>
                      <a:r>
                        <a:rPr lang="es-DO" sz="1200">
                          <a:effectLst/>
                        </a:rPr>
                        <a:t>Temporal</a:t>
                      </a:r>
                      <a:endParaRPr lang="es-D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000">
                          <a:effectLst/>
                        </a:rPr>
                        <a:t>Administrativo y Financiero</a:t>
                      </a:r>
                      <a:endParaRPr lang="es-D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000" dirty="0">
                          <a:effectLst/>
                        </a:rPr>
                        <a:t>Preparación/Construcción</a:t>
                      </a:r>
                      <a:endParaRPr lang="es-D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tabLst>
                          <a:tab pos="1028700" algn="l"/>
                        </a:tabLst>
                      </a:pPr>
                      <a:r>
                        <a:rPr lang="es-DO" sz="2000">
                          <a:effectLst/>
                        </a:rPr>
                        <a:t>1</a:t>
                      </a:r>
                      <a:endParaRPr lang="es-D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2995563"/>
                  </a:ext>
                </a:extLst>
              </a:tr>
              <a:tr h="597204">
                <a:tc>
                  <a:txBody>
                    <a:bodyPr/>
                    <a:lstStyle/>
                    <a:p>
                      <a:pPr>
                        <a:lnSpc>
                          <a:spcPct val="107000"/>
                        </a:lnSpc>
                        <a:spcAft>
                          <a:spcPts val="800"/>
                        </a:spcAft>
                        <a:tabLst>
                          <a:tab pos="1028700" algn="l"/>
                        </a:tabLst>
                      </a:pPr>
                      <a:r>
                        <a:rPr lang="es-DO" sz="1200">
                          <a:effectLst/>
                        </a:rPr>
                        <a:t>Temporal</a:t>
                      </a:r>
                      <a:endParaRPr lang="es-D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000">
                          <a:effectLst/>
                        </a:rPr>
                        <a:t>Ingenieros/Arquitecto</a:t>
                      </a:r>
                      <a:endParaRPr lang="es-D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000" dirty="0">
                          <a:effectLst/>
                        </a:rPr>
                        <a:t>Preparación/Construcción</a:t>
                      </a:r>
                      <a:endParaRPr lang="es-D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tabLst>
                          <a:tab pos="1028700" algn="l"/>
                        </a:tabLst>
                      </a:pPr>
                      <a:r>
                        <a:rPr lang="es-DO" sz="2000">
                          <a:effectLst/>
                        </a:rPr>
                        <a:t>3</a:t>
                      </a:r>
                      <a:endParaRPr lang="es-D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02401953"/>
                  </a:ext>
                </a:extLst>
              </a:tr>
              <a:tr h="793262">
                <a:tc gridSpan="3">
                  <a:txBody>
                    <a:bodyPr/>
                    <a:lstStyle/>
                    <a:p>
                      <a:pPr>
                        <a:lnSpc>
                          <a:spcPct val="107000"/>
                        </a:lnSpc>
                        <a:spcAft>
                          <a:spcPts val="800"/>
                        </a:spcAft>
                        <a:tabLst>
                          <a:tab pos="1028700" algn="l"/>
                        </a:tabLst>
                      </a:pPr>
                      <a:r>
                        <a:rPr lang="es-DO" sz="2000" dirty="0">
                          <a:effectLst/>
                        </a:rPr>
                        <a:t>TOTAL DE EMPLEOS FASE DE CONSTRUCCION</a:t>
                      </a:r>
                      <a:endParaRPr lang="es-D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s-DO"/>
                    </a:p>
                  </a:txBody>
                  <a:tcPr/>
                </a:tc>
                <a:tc hMerge="1">
                  <a:txBody>
                    <a:bodyPr/>
                    <a:lstStyle/>
                    <a:p>
                      <a:endParaRPr lang="es-DO"/>
                    </a:p>
                  </a:txBody>
                  <a:tcPr/>
                </a:tc>
                <a:tc>
                  <a:txBody>
                    <a:bodyPr/>
                    <a:lstStyle/>
                    <a:p>
                      <a:pPr algn="ctr">
                        <a:lnSpc>
                          <a:spcPct val="107000"/>
                        </a:lnSpc>
                        <a:spcAft>
                          <a:spcPts val="800"/>
                        </a:spcAft>
                        <a:tabLst>
                          <a:tab pos="1028700" algn="l"/>
                        </a:tabLst>
                      </a:pPr>
                      <a:r>
                        <a:rPr lang="es-DO" sz="2000" dirty="0">
                          <a:effectLst/>
                        </a:rPr>
                        <a:t>30</a:t>
                      </a:r>
                      <a:endParaRPr lang="es-D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15926465"/>
                  </a:ext>
                </a:extLst>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2175762385"/>
              </p:ext>
            </p:extLst>
          </p:nvPr>
        </p:nvGraphicFramePr>
        <p:xfrm>
          <a:off x="611560" y="548682"/>
          <a:ext cx="7920880" cy="6143495"/>
        </p:xfrm>
        <a:graphic>
          <a:graphicData uri="http://schemas.openxmlformats.org/drawingml/2006/table">
            <a:tbl>
              <a:tblPr firstRow="1" firstCol="1" bandRow="1" bandCol="1">
                <a:tableStyleId>{5C22544A-7EE6-4342-B048-85BDC9FD1C3A}</a:tableStyleId>
              </a:tblPr>
              <a:tblGrid>
                <a:gridCol w="1717890">
                  <a:extLst>
                    <a:ext uri="{9D8B030D-6E8A-4147-A177-3AD203B41FA5}">
                      <a16:colId xmlns:a16="http://schemas.microsoft.com/office/drawing/2014/main" val="3192180"/>
                    </a:ext>
                  </a:extLst>
                </a:gridCol>
                <a:gridCol w="2750812">
                  <a:extLst>
                    <a:ext uri="{9D8B030D-6E8A-4147-A177-3AD203B41FA5}">
                      <a16:colId xmlns:a16="http://schemas.microsoft.com/office/drawing/2014/main" val="39778800"/>
                    </a:ext>
                  </a:extLst>
                </a:gridCol>
                <a:gridCol w="1789849">
                  <a:extLst>
                    <a:ext uri="{9D8B030D-6E8A-4147-A177-3AD203B41FA5}">
                      <a16:colId xmlns:a16="http://schemas.microsoft.com/office/drawing/2014/main" val="2096661036"/>
                    </a:ext>
                  </a:extLst>
                </a:gridCol>
                <a:gridCol w="1662329">
                  <a:extLst>
                    <a:ext uri="{9D8B030D-6E8A-4147-A177-3AD203B41FA5}">
                      <a16:colId xmlns:a16="http://schemas.microsoft.com/office/drawing/2014/main" val="2941480032"/>
                    </a:ext>
                  </a:extLst>
                </a:gridCol>
              </a:tblGrid>
              <a:tr h="555269">
                <a:tc gridSpan="4">
                  <a:txBody>
                    <a:bodyPr/>
                    <a:lstStyle/>
                    <a:p>
                      <a:pPr algn="ctr">
                        <a:lnSpc>
                          <a:spcPct val="107000"/>
                        </a:lnSpc>
                        <a:spcAft>
                          <a:spcPts val="800"/>
                        </a:spcAft>
                        <a:tabLst>
                          <a:tab pos="1028700" algn="l"/>
                        </a:tabLst>
                      </a:pPr>
                      <a:r>
                        <a:rPr lang="es-DO" sz="2400" dirty="0">
                          <a:effectLst/>
                        </a:rPr>
                        <a:t>GENERACION DE EMPLEOS EN LA ETAPA DE OPERACIÓN </a:t>
                      </a:r>
                      <a:endParaRPr lang="es-DO"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s-DO"/>
                    </a:p>
                  </a:txBody>
                  <a:tcPr/>
                </a:tc>
                <a:tc hMerge="1">
                  <a:txBody>
                    <a:bodyPr/>
                    <a:lstStyle/>
                    <a:p>
                      <a:endParaRPr lang="es-DO"/>
                    </a:p>
                  </a:txBody>
                  <a:tcPr/>
                </a:tc>
                <a:tc hMerge="1">
                  <a:txBody>
                    <a:bodyPr/>
                    <a:lstStyle/>
                    <a:p>
                      <a:endParaRPr lang="es-DO"/>
                    </a:p>
                  </a:txBody>
                  <a:tcPr/>
                </a:tc>
                <a:extLst>
                  <a:ext uri="{0D108BD9-81ED-4DB2-BD59-A6C34878D82A}">
                    <a16:rowId xmlns:a16="http://schemas.microsoft.com/office/drawing/2014/main" val="2889489545"/>
                  </a:ext>
                </a:extLst>
              </a:tr>
              <a:tr h="707646">
                <a:tc>
                  <a:txBody>
                    <a:bodyPr/>
                    <a:lstStyle/>
                    <a:p>
                      <a:pPr algn="ctr">
                        <a:lnSpc>
                          <a:spcPct val="107000"/>
                        </a:lnSpc>
                        <a:spcAft>
                          <a:spcPts val="800"/>
                        </a:spcAft>
                        <a:tabLst>
                          <a:tab pos="1028700" algn="l"/>
                        </a:tabLst>
                      </a:pPr>
                      <a:r>
                        <a:rPr lang="es-DO" sz="1200">
                          <a:effectLst/>
                        </a:rPr>
                        <a:t>TIPO DE EMPLEO</a:t>
                      </a:r>
                      <a:endParaRPr lang="es-D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tabLst>
                          <a:tab pos="1028700" algn="l"/>
                        </a:tabLst>
                      </a:pPr>
                      <a:r>
                        <a:rPr lang="es-DO" sz="2400" dirty="0">
                          <a:effectLst/>
                        </a:rPr>
                        <a:t>CARGO</a:t>
                      </a:r>
                      <a:endParaRPr lang="es-DO"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tabLst>
                          <a:tab pos="1028700" algn="l"/>
                        </a:tabLst>
                      </a:pPr>
                      <a:r>
                        <a:rPr lang="es-DO" sz="2400">
                          <a:effectLst/>
                        </a:rPr>
                        <a:t>FASE</a:t>
                      </a:r>
                      <a:endParaRPr lang="es-DO"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tabLst>
                          <a:tab pos="1028700" algn="l"/>
                        </a:tabLst>
                      </a:pPr>
                      <a:r>
                        <a:rPr lang="es-DO" sz="2400">
                          <a:effectLst/>
                        </a:rPr>
                        <a:t>CANTIDAD</a:t>
                      </a:r>
                      <a:endParaRPr lang="es-DO"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1254005"/>
                  </a:ext>
                </a:extLst>
              </a:tr>
              <a:tr h="555269">
                <a:tc>
                  <a:txBody>
                    <a:bodyPr/>
                    <a:lstStyle/>
                    <a:p>
                      <a:pPr>
                        <a:lnSpc>
                          <a:spcPct val="107000"/>
                        </a:lnSpc>
                        <a:spcAft>
                          <a:spcPts val="800"/>
                        </a:spcAft>
                      </a:pPr>
                      <a:r>
                        <a:rPr lang="es-DO" sz="1200">
                          <a:effectLst/>
                        </a:rPr>
                        <a:t>Fijos</a:t>
                      </a:r>
                      <a:endParaRPr lang="es-D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400" dirty="0">
                          <a:effectLst/>
                        </a:rPr>
                        <a:t>Jardineros</a:t>
                      </a:r>
                      <a:endParaRPr lang="es-DO"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400">
                          <a:effectLst/>
                        </a:rPr>
                        <a:t>Operación</a:t>
                      </a:r>
                      <a:endParaRPr lang="es-DO"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tabLst>
                          <a:tab pos="1028700" algn="l"/>
                        </a:tabLst>
                      </a:pPr>
                      <a:r>
                        <a:rPr lang="es-DO" sz="2400">
                          <a:effectLst/>
                        </a:rPr>
                        <a:t>2</a:t>
                      </a:r>
                      <a:endParaRPr lang="es-DO"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0412022"/>
                  </a:ext>
                </a:extLst>
              </a:tr>
              <a:tr h="535312">
                <a:tc>
                  <a:txBody>
                    <a:bodyPr/>
                    <a:lstStyle/>
                    <a:p>
                      <a:pPr>
                        <a:lnSpc>
                          <a:spcPct val="107000"/>
                        </a:lnSpc>
                        <a:spcAft>
                          <a:spcPts val="800"/>
                        </a:spcAft>
                      </a:pPr>
                      <a:r>
                        <a:rPr lang="es-DO" sz="1200">
                          <a:effectLst/>
                        </a:rPr>
                        <a:t>Fijos</a:t>
                      </a:r>
                      <a:endParaRPr lang="es-D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400" dirty="0">
                          <a:effectLst/>
                        </a:rPr>
                        <a:t>Mantenimiento</a:t>
                      </a:r>
                      <a:endParaRPr lang="es-DO"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400">
                          <a:effectLst/>
                        </a:rPr>
                        <a:t>Operación</a:t>
                      </a:r>
                      <a:endParaRPr lang="es-DO"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tabLst>
                          <a:tab pos="1028700" algn="l"/>
                        </a:tabLst>
                      </a:pPr>
                      <a:r>
                        <a:rPr lang="es-DO" sz="2400">
                          <a:effectLst/>
                        </a:rPr>
                        <a:t>5</a:t>
                      </a:r>
                      <a:endParaRPr lang="es-DO"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42615779"/>
                  </a:ext>
                </a:extLst>
              </a:tr>
              <a:tr h="555269">
                <a:tc>
                  <a:txBody>
                    <a:bodyPr/>
                    <a:lstStyle/>
                    <a:p>
                      <a:pPr>
                        <a:lnSpc>
                          <a:spcPct val="107000"/>
                        </a:lnSpc>
                        <a:spcAft>
                          <a:spcPts val="800"/>
                        </a:spcAft>
                        <a:tabLst>
                          <a:tab pos="1028700" algn="l"/>
                        </a:tabLst>
                      </a:pPr>
                      <a:r>
                        <a:rPr lang="es-DO" sz="1200">
                          <a:effectLst/>
                        </a:rPr>
                        <a:t>Fijos</a:t>
                      </a:r>
                      <a:endParaRPr lang="es-D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400" dirty="0">
                          <a:effectLst/>
                        </a:rPr>
                        <a:t>Administrativo y Financiero</a:t>
                      </a:r>
                      <a:endParaRPr lang="es-DO"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400">
                          <a:effectLst/>
                        </a:rPr>
                        <a:t>Operación</a:t>
                      </a:r>
                      <a:endParaRPr lang="es-DO"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tabLst>
                          <a:tab pos="1028700" algn="l"/>
                        </a:tabLst>
                      </a:pPr>
                      <a:r>
                        <a:rPr lang="es-DO" sz="2400">
                          <a:effectLst/>
                        </a:rPr>
                        <a:t>2</a:t>
                      </a:r>
                      <a:endParaRPr lang="es-DO"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02917355"/>
                  </a:ext>
                </a:extLst>
              </a:tr>
              <a:tr h="555269">
                <a:tc>
                  <a:txBody>
                    <a:bodyPr/>
                    <a:lstStyle/>
                    <a:p>
                      <a:pPr>
                        <a:lnSpc>
                          <a:spcPct val="107000"/>
                        </a:lnSpc>
                        <a:spcAft>
                          <a:spcPts val="800"/>
                        </a:spcAft>
                        <a:tabLst>
                          <a:tab pos="1028700" algn="l"/>
                        </a:tabLst>
                      </a:pPr>
                      <a:r>
                        <a:rPr lang="es-DO" sz="1200">
                          <a:effectLst/>
                        </a:rPr>
                        <a:t>Fijos</a:t>
                      </a:r>
                      <a:endParaRPr lang="es-D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400" dirty="0">
                          <a:effectLst/>
                        </a:rPr>
                        <a:t>Seguridad-Serenos</a:t>
                      </a:r>
                      <a:endParaRPr lang="es-DO"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400" dirty="0">
                          <a:effectLst/>
                        </a:rPr>
                        <a:t>Operación</a:t>
                      </a:r>
                      <a:endParaRPr lang="es-DO"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tabLst>
                          <a:tab pos="1028700" algn="l"/>
                        </a:tabLst>
                      </a:pPr>
                      <a:r>
                        <a:rPr lang="es-DO" sz="2400">
                          <a:effectLst/>
                        </a:rPr>
                        <a:t>3</a:t>
                      </a:r>
                      <a:endParaRPr lang="es-DO"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96076513"/>
                  </a:ext>
                </a:extLst>
              </a:tr>
              <a:tr h="555269">
                <a:tc>
                  <a:txBody>
                    <a:bodyPr/>
                    <a:lstStyle/>
                    <a:p>
                      <a:pPr>
                        <a:lnSpc>
                          <a:spcPct val="107000"/>
                        </a:lnSpc>
                        <a:spcAft>
                          <a:spcPts val="800"/>
                        </a:spcAft>
                        <a:tabLst>
                          <a:tab pos="1028700" algn="l"/>
                        </a:tabLst>
                      </a:pPr>
                      <a:r>
                        <a:rPr lang="es-DO" sz="1200">
                          <a:effectLst/>
                        </a:rPr>
                        <a:t>Fijos</a:t>
                      </a:r>
                      <a:endParaRPr lang="es-D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400">
                          <a:effectLst/>
                        </a:rPr>
                        <a:t>Empleados de tiendas</a:t>
                      </a:r>
                      <a:endParaRPr lang="es-DO"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028700" algn="l"/>
                        </a:tabLst>
                      </a:pPr>
                      <a:r>
                        <a:rPr lang="es-DO" sz="2400" dirty="0">
                          <a:effectLst/>
                        </a:rPr>
                        <a:t>Operación</a:t>
                      </a:r>
                      <a:endParaRPr lang="es-DO"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tabLst>
                          <a:tab pos="1028700" algn="l"/>
                        </a:tabLst>
                      </a:pPr>
                      <a:r>
                        <a:rPr lang="es-DO" sz="2400">
                          <a:effectLst/>
                        </a:rPr>
                        <a:t>28</a:t>
                      </a:r>
                      <a:endParaRPr lang="es-DO"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92570069"/>
                  </a:ext>
                </a:extLst>
              </a:tr>
              <a:tr h="555269">
                <a:tc gridSpan="3">
                  <a:txBody>
                    <a:bodyPr/>
                    <a:lstStyle/>
                    <a:p>
                      <a:pPr>
                        <a:lnSpc>
                          <a:spcPct val="107000"/>
                        </a:lnSpc>
                        <a:spcAft>
                          <a:spcPts val="800"/>
                        </a:spcAft>
                        <a:tabLst>
                          <a:tab pos="1028700" algn="l"/>
                        </a:tabLst>
                      </a:pPr>
                      <a:r>
                        <a:rPr lang="es-DO" sz="2400" dirty="0">
                          <a:effectLst/>
                        </a:rPr>
                        <a:t>TOTAL DE EMPLEOS FASE DE DESARROLLO</a:t>
                      </a:r>
                      <a:endParaRPr lang="es-DO"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s-DO"/>
                    </a:p>
                  </a:txBody>
                  <a:tcPr/>
                </a:tc>
                <a:tc hMerge="1">
                  <a:txBody>
                    <a:bodyPr/>
                    <a:lstStyle/>
                    <a:p>
                      <a:endParaRPr lang="es-DO"/>
                    </a:p>
                  </a:txBody>
                  <a:tcPr/>
                </a:tc>
                <a:tc>
                  <a:txBody>
                    <a:bodyPr/>
                    <a:lstStyle/>
                    <a:p>
                      <a:pPr algn="ctr">
                        <a:lnSpc>
                          <a:spcPct val="107000"/>
                        </a:lnSpc>
                        <a:spcAft>
                          <a:spcPts val="800"/>
                        </a:spcAft>
                        <a:tabLst>
                          <a:tab pos="1028700" algn="l"/>
                        </a:tabLst>
                      </a:pPr>
                      <a:r>
                        <a:rPr lang="es-DO" sz="2400">
                          <a:effectLst/>
                        </a:rPr>
                        <a:t>40</a:t>
                      </a:r>
                      <a:endParaRPr lang="es-DO"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4134447"/>
                  </a:ext>
                </a:extLst>
              </a:tr>
              <a:tr h="535312">
                <a:tc gridSpan="3">
                  <a:txBody>
                    <a:bodyPr/>
                    <a:lstStyle/>
                    <a:p>
                      <a:pPr>
                        <a:lnSpc>
                          <a:spcPct val="107000"/>
                        </a:lnSpc>
                        <a:spcAft>
                          <a:spcPts val="800"/>
                        </a:spcAft>
                        <a:tabLst>
                          <a:tab pos="1028700" algn="l"/>
                        </a:tabLst>
                      </a:pPr>
                      <a:r>
                        <a:rPr lang="es-DO" sz="2400" dirty="0">
                          <a:effectLst/>
                        </a:rPr>
                        <a:t>TOTAL AMBAS ETAPAS</a:t>
                      </a:r>
                      <a:endParaRPr lang="es-DO"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s-DO"/>
                    </a:p>
                  </a:txBody>
                  <a:tcPr/>
                </a:tc>
                <a:tc hMerge="1">
                  <a:txBody>
                    <a:bodyPr/>
                    <a:lstStyle/>
                    <a:p>
                      <a:endParaRPr lang="es-DO"/>
                    </a:p>
                  </a:txBody>
                  <a:tcPr/>
                </a:tc>
                <a:tc>
                  <a:txBody>
                    <a:bodyPr/>
                    <a:lstStyle/>
                    <a:p>
                      <a:pPr algn="ctr">
                        <a:lnSpc>
                          <a:spcPct val="107000"/>
                        </a:lnSpc>
                        <a:spcAft>
                          <a:spcPts val="800"/>
                        </a:spcAft>
                        <a:tabLst>
                          <a:tab pos="1028700" algn="l"/>
                        </a:tabLst>
                      </a:pPr>
                      <a:r>
                        <a:rPr lang="es-DO" sz="2400">
                          <a:effectLst/>
                        </a:rPr>
                        <a:t>70</a:t>
                      </a:r>
                      <a:endParaRPr lang="es-DO"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3564182"/>
                  </a:ext>
                </a:extLst>
              </a:tr>
              <a:tr h="578747">
                <a:tc gridSpan="3">
                  <a:txBody>
                    <a:bodyPr/>
                    <a:lstStyle/>
                    <a:p>
                      <a:pPr>
                        <a:lnSpc>
                          <a:spcPct val="107000"/>
                        </a:lnSpc>
                        <a:spcAft>
                          <a:spcPts val="800"/>
                        </a:spcAft>
                        <a:tabLst>
                          <a:tab pos="1028700" algn="l"/>
                        </a:tabLst>
                      </a:pPr>
                      <a:r>
                        <a:rPr lang="es-DO" sz="2400" dirty="0">
                          <a:effectLst/>
                        </a:rPr>
                        <a:t>EMPLEOS INDIRECTOS </a:t>
                      </a:r>
                      <a:endParaRPr lang="es-DO"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s-DO"/>
                    </a:p>
                  </a:txBody>
                  <a:tcPr/>
                </a:tc>
                <a:tc hMerge="1">
                  <a:txBody>
                    <a:bodyPr/>
                    <a:lstStyle/>
                    <a:p>
                      <a:endParaRPr lang="es-DO"/>
                    </a:p>
                  </a:txBody>
                  <a:tcPr/>
                </a:tc>
                <a:tc>
                  <a:txBody>
                    <a:bodyPr/>
                    <a:lstStyle/>
                    <a:p>
                      <a:pPr algn="ctr">
                        <a:lnSpc>
                          <a:spcPct val="107000"/>
                        </a:lnSpc>
                        <a:spcAft>
                          <a:spcPts val="800"/>
                        </a:spcAft>
                        <a:tabLst>
                          <a:tab pos="1028700" algn="l"/>
                        </a:tabLst>
                      </a:pPr>
                      <a:r>
                        <a:rPr lang="es-DO" sz="2400" dirty="0">
                          <a:effectLst/>
                        </a:rPr>
                        <a:t>350</a:t>
                      </a:r>
                      <a:endParaRPr lang="es-DO"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10064505"/>
                  </a:ext>
                </a:extLst>
              </a:tr>
            </a:tbl>
          </a:graphicData>
        </a:graphic>
      </p:graphicFrame>
    </p:spTree>
    <p:extLst>
      <p:ext uri="{BB962C8B-B14F-4D97-AF65-F5344CB8AC3E}">
        <p14:creationId xmlns:p14="http://schemas.microsoft.com/office/powerpoint/2010/main" val="34273450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18098"/>
            <a:ext cx="8229600" cy="1143000"/>
          </a:xfrm>
        </p:spPr>
        <p:txBody>
          <a:bodyPr>
            <a:normAutofit/>
          </a:bodyPr>
          <a:lstStyle/>
          <a:p>
            <a:r>
              <a:rPr lang="es-DO" sz="2400" dirty="0" smtClean="0"/>
              <a:t>Ubicación en mapa topográfico, hoja topográfica de Puerto Plata</a:t>
            </a:r>
            <a:endParaRPr lang="es-DO" sz="2400" dirty="0"/>
          </a:p>
        </p:txBody>
      </p:sp>
      <p:sp>
        <p:nvSpPr>
          <p:cNvPr id="6" name="Marcador de contenido 5"/>
          <p:cNvSpPr>
            <a:spLocks noGrp="1"/>
          </p:cNvSpPr>
          <p:nvPr>
            <p:ph idx="1"/>
          </p:nvPr>
        </p:nvSpPr>
        <p:spPr/>
        <p:txBody>
          <a:bodyPr/>
          <a:lstStyle/>
          <a:p>
            <a:endParaRPr lang="es-DO"/>
          </a:p>
        </p:txBody>
      </p:sp>
      <p:pic>
        <p:nvPicPr>
          <p:cNvPr id="7" name="Imagen 6" descr="C:\Users\DELL\Documents\stella\DIA\Mapa topográfico20220803_10201651.jpg"/>
          <p:cNvPicPr/>
          <p:nvPr/>
        </p:nvPicPr>
        <p:blipFill rotWithShape="1">
          <a:blip r:embed="rId2" cstate="print">
            <a:extLst>
              <a:ext uri="{28A0092B-C50C-407E-A947-70E740481C1C}">
                <a14:useLocalDpi xmlns:a14="http://schemas.microsoft.com/office/drawing/2010/main" val="0"/>
              </a:ext>
            </a:extLst>
          </a:blip>
          <a:srcRect l="19982" t="12658" r="24472" b="13654"/>
          <a:stretch/>
        </p:blipFill>
        <p:spPr bwMode="auto">
          <a:xfrm rot="5400000">
            <a:off x="2146300" y="-500221"/>
            <a:ext cx="4851400" cy="83248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609791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endParaRPr lang="es-DO" sz="24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292436250"/>
              </p:ext>
            </p:extLst>
          </p:nvPr>
        </p:nvGraphicFramePr>
        <p:xfrm>
          <a:off x="457200" y="1417638"/>
          <a:ext cx="8229606" cy="2939140"/>
        </p:xfrm>
        <a:graphic>
          <a:graphicData uri="http://schemas.openxmlformats.org/drawingml/2006/table">
            <a:tbl>
              <a:tblPr firstRow="1" firstCol="1" bandRow="1">
                <a:tableStyleId>{5C22544A-7EE6-4342-B048-85BDC9FD1C3A}</a:tableStyleId>
              </a:tblPr>
              <a:tblGrid>
                <a:gridCol w="587829">
                  <a:extLst>
                    <a:ext uri="{9D8B030D-6E8A-4147-A177-3AD203B41FA5}">
                      <a16:colId xmlns:a16="http://schemas.microsoft.com/office/drawing/2014/main" val="1962729597"/>
                    </a:ext>
                  </a:extLst>
                </a:gridCol>
                <a:gridCol w="587829">
                  <a:extLst>
                    <a:ext uri="{9D8B030D-6E8A-4147-A177-3AD203B41FA5}">
                      <a16:colId xmlns:a16="http://schemas.microsoft.com/office/drawing/2014/main" val="3858654432"/>
                    </a:ext>
                  </a:extLst>
                </a:gridCol>
                <a:gridCol w="587829">
                  <a:extLst>
                    <a:ext uri="{9D8B030D-6E8A-4147-A177-3AD203B41FA5}">
                      <a16:colId xmlns:a16="http://schemas.microsoft.com/office/drawing/2014/main" val="3025079334"/>
                    </a:ext>
                  </a:extLst>
                </a:gridCol>
                <a:gridCol w="587829">
                  <a:extLst>
                    <a:ext uri="{9D8B030D-6E8A-4147-A177-3AD203B41FA5}">
                      <a16:colId xmlns:a16="http://schemas.microsoft.com/office/drawing/2014/main" val="1569085442"/>
                    </a:ext>
                  </a:extLst>
                </a:gridCol>
                <a:gridCol w="587829">
                  <a:extLst>
                    <a:ext uri="{9D8B030D-6E8A-4147-A177-3AD203B41FA5}">
                      <a16:colId xmlns:a16="http://schemas.microsoft.com/office/drawing/2014/main" val="1078870318"/>
                    </a:ext>
                  </a:extLst>
                </a:gridCol>
                <a:gridCol w="587829">
                  <a:extLst>
                    <a:ext uri="{9D8B030D-6E8A-4147-A177-3AD203B41FA5}">
                      <a16:colId xmlns:a16="http://schemas.microsoft.com/office/drawing/2014/main" val="3226985356"/>
                    </a:ext>
                  </a:extLst>
                </a:gridCol>
                <a:gridCol w="587829">
                  <a:extLst>
                    <a:ext uri="{9D8B030D-6E8A-4147-A177-3AD203B41FA5}">
                      <a16:colId xmlns:a16="http://schemas.microsoft.com/office/drawing/2014/main" val="62642711"/>
                    </a:ext>
                  </a:extLst>
                </a:gridCol>
                <a:gridCol w="587829">
                  <a:extLst>
                    <a:ext uri="{9D8B030D-6E8A-4147-A177-3AD203B41FA5}">
                      <a16:colId xmlns:a16="http://schemas.microsoft.com/office/drawing/2014/main" val="1599175766"/>
                    </a:ext>
                  </a:extLst>
                </a:gridCol>
                <a:gridCol w="587829">
                  <a:extLst>
                    <a:ext uri="{9D8B030D-6E8A-4147-A177-3AD203B41FA5}">
                      <a16:colId xmlns:a16="http://schemas.microsoft.com/office/drawing/2014/main" val="1893174056"/>
                    </a:ext>
                  </a:extLst>
                </a:gridCol>
                <a:gridCol w="587829">
                  <a:extLst>
                    <a:ext uri="{9D8B030D-6E8A-4147-A177-3AD203B41FA5}">
                      <a16:colId xmlns:a16="http://schemas.microsoft.com/office/drawing/2014/main" val="4152795553"/>
                    </a:ext>
                  </a:extLst>
                </a:gridCol>
                <a:gridCol w="587829">
                  <a:extLst>
                    <a:ext uri="{9D8B030D-6E8A-4147-A177-3AD203B41FA5}">
                      <a16:colId xmlns:a16="http://schemas.microsoft.com/office/drawing/2014/main" val="594303553"/>
                    </a:ext>
                  </a:extLst>
                </a:gridCol>
                <a:gridCol w="587829">
                  <a:extLst>
                    <a:ext uri="{9D8B030D-6E8A-4147-A177-3AD203B41FA5}">
                      <a16:colId xmlns:a16="http://schemas.microsoft.com/office/drawing/2014/main" val="154510996"/>
                    </a:ext>
                  </a:extLst>
                </a:gridCol>
                <a:gridCol w="587829">
                  <a:extLst>
                    <a:ext uri="{9D8B030D-6E8A-4147-A177-3AD203B41FA5}">
                      <a16:colId xmlns:a16="http://schemas.microsoft.com/office/drawing/2014/main" val="92733903"/>
                    </a:ext>
                  </a:extLst>
                </a:gridCol>
                <a:gridCol w="587829">
                  <a:extLst>
                    <a:ext uri="{9D8B030D-6E8A-4147-A177-3AD203B41FA5}">
                      <a16:colId xmlns:a16="http://schemas.microsoft.com/office/drawing/2014/main" val="3884156377"/>
                    </a:ext>
                  </a:extLst>
                </a:gridCol>
              </a:tblGrid>
              <a:tr h="146957">
                <a:tc gridSpan="14">
                  <a:txBody>
                    <a:bodyPr/>
                    <a:lstStyle/>
                    <a:p>
                      <a:pPr algn="ctr">
                        <a:lnSpc>
                          <a:spcPct val="107000"/>
                        </a:lnSpc>
                        <a:spcAft>
                          <a:spcPts val="0"/>
                        </a:spcAft>
                      </a:pPr>
                      <a:r>
                        <a:rPr lang="es-DO" sz="800">
                          <a:effectLst/>
                        </a:rPr>
                        <a:t>OFICINA NACIONAL DE METEOROLOGIA </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b"/>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extLst>
                  <a:ext uri="{0D108BD9-81ED-4DB2-BD59-A6C34878D82A}">
                    <a16:rowId xmlns:a16="http://schemas.microsoft.com/office/drawing/2014/main" val="2973798231"/>
                  </a:ext>
                </a:extLst>
              </a:tr>
              <a:tr h="146957">
                <a:tc gridSpan="14">
                  <a:txBody>
                    <a:bodyPr/>
                    <a:lstStyle/>
                    <a:p>
                      <a:pPr algn="ctr">
                        <a:lnSpc>
                          <a:spcPct val="107000"/>
                        </a:lnSpc>
                        <a:spcAft>
                          <a:spcPts val="0"/>
                        </a:spcAft>
                      </a:pPr>
                      <a:r>
                        <a:rPr lang="es-DO" sz="800">
                          <a:effectLst/>
                        </a:rPr>
                        <a:t>DEPARTAMENTO DE CLIMATOLOGIA -  DIVISION DE PROCESAMIENTO DE DATOS</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b"/>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extLst>
                  <a:ext uri="{0D108BD9-81ED-4DB2-BD59-A6C34878D82A}">
                    <a16:rowId xmlns:a16="http://schemas.microsoft.com/office/drawing/2014/main" val="3485853574"/>
                  </a:ext>
                </a:extLst>
              </a:tr>
              <a:tr h="146957">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extLst>
                  <a:ext uri="{0D108BD9-81ED-4DB2-BD59-A6C34878D82A}">
                    <a16:rowId xmlns:a16="http://schemas.microsoft.com/office/drawing/2014/main" val="3580950314"/>
                  </a:ext>
                </a:extLst>
              </a:tr>
              <a:tr h="146957">
                <a:tc gridSpan="14">
                  <a:txBody>
                    <a:bodyPr/>
                    <a:lstStyle/>
                    <a:p>
                      <a:pPr algn="ctr">
                        <a:lnSpc>
                          <a:spcPct val="107000"/>
                        </a:lnSpc>
                        <a:spcAft>
                          <a:spcPts val="0"/>
                        </a:spcAft>
                      </a:pPr>
                      <a:r>
                        <a:rPr lang="es-DO" sz="800">
                          <a:effectLst/>
                        </a:rPr>
                        <a:t>DATOS MENSUALES   PRECIPITACION (mm)   2010 ~ 2020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extLst>
                  <a:ext uri="{0D108BD9-81ED-4DB2-BD59-A6C34878D82A}">
                    <a16:rowId xmlns:a16="http://schemas.microsoft.com/office/drawing/2014/main" val="3953980287"/>
                  </a:ext>
                </a:extLst>
              </a:tr>
              <a:tr h="146957">
                <a:tc gridSpan="14">
                  <a:txBody>
                    <a:bodyPr/>
                    <a:lstStyle/>
                    <a:p>
                      <a:pPr algn="ctr">
                        <a:lnSpc>
                          <a:spcPct val="107000"/>
                        </a:lnSpc>
                        <a:spcAft>
                          <a:spcPts val="0"/>
                        </a:spcAft>
                      </a:pPr>
                      <a:r>
                        <a:rPr lang="es-DO" sz="800">
                          <a:effectLst/>
                        </a:rPr>
                        <a:t>ESTACION: A. LA UNION  (PROV.PUERTO PLATA)</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extLst>
                  <a:ext uri="{0D108BD9-81ED-4DB2-BD59-A6C34878D82A}">
                    <a16:rowId xmlns:a16="http://schemas.microsoft.com/office/drawing/2014/main" val="165665604"/>
                  </a:ext>
                </a:extLst>
              </a:tr>
              <a:tr h="146957">
                <a:tc gridSpan="14">
                  <a:txBody>
                    <a:bodyPr/>
                    <a:lstStyle/>
                    <a:p>
                      <a:pPr algn="ctr">
                        <a:lnSpc>
                          <a:spcPct val="107000"/>
                        </a:lnSpc>
                        <a:spcAft>
                          <a:spcPts val="0"/>
                        </a:spcAft>
                      </a:pPr>
                      <a:r>
                        <a:rPr lang="en-US" sz="800">
                          <a:effectLst/>
                        </a:rPr>
                        <a:t>LAT: 1945.0N  LON: 7033.0W  ALT: 5.0M</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extLst>
                  <a:ext uri="{0D108BD9-81ED-4DB2-BD59-A6C34878D82A}">
                    <a16:rowId xmlns:a16="http://schemas.microsoft.com/office/drawing/2014/main" val="3146195957"/>
                  </a:ext>
                </a:extLst>
              </a:tr>
              <a:tr h="146957">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tc>
                  <a:txBody>
                    <a:bodyPr/>
                    <a:lstStyle/>
                    <a:p>
                      <a:pPr>
                        <a:lnSpc>
                          <a:spcPct val="107000"/>
                        </a:lnSpc>
                      </a:pPr>
                      <a:endParaRPr lang="es-DO" sz="800">
                        <a:effectLst/>
                        <a:latin typeface="Calibri" panose="020F0502020204030204" pitchFamily="34" charset="0"/>
                        <a:cs typeface="Times New Roman" panose="02020603050405020304" pitchFamily="18" charset="0"/>
                      </a:endParaRPr>
                    </a:p>
                  </a:txBody>
                  <a:tcPr marL="34290" marR="34290" marT="0" marB="0" anchor="b"/>
                </a:tc>
                <a:extLst>
                  <a:ext uri="{0D108BD9-81ED-4DB2-BD59-A6C34878D82A}">
                    <a16:rowId xmlns:a16="http://schemas.microsoft.com/office/drawing/2014/main" val="2509965667"/>
                  </a:ext>
                </a:extLst>
              </a:tr>
              <a:tr h="146957">
                <a:tc>
                  <a:txBody>
                    <a:bodyPr/>
                    <a:lstStyle/>
                    <a:p>
                      <a:pPr algn="ctr">
                        <a:lnSpc>
                          <a:spcPct val="107000"/>
                        </a:lnSpc>
                        <a:spcAft>
                          <a:spcPts val="0"/>
                        </a:spcAft>
                      </a:pPr>
                      <a:r>
                        <a:rPr lang="es-DO" sz="800">
                          <a:effectLst/>
                        </a:rPr>
                        <a:t>AÑO</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ENE</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FEB</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MAR</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ABR</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MAY</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JUN</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JUL</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AGO</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SEP</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OCT</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NOV</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DIC</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TOTAL</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extLst>
                  <a:ext uri="{0D108BD9-81ED-4DB2-BD59-A6C34878D82A}">
                    <a16:rowId xmlns:a16="http://schemas.microsoft.com/office/drawing/2014/main" val="358304923"/>
                  </a:ext>
                </a:extLst>
              </a:tr>
              <a:tr h="146957">
                <a:tc>
                  <a:txBody>
                    <a:bodyPr/>
                    <a:lstStyle/>
                    <a:p>
                      <a:pPr algn="ctr">
                        <a:lnSpc>
                          <a:spcPct val="107000"/>
                        </a:lnSpc>
                        <a:spcAft>
                          <a:spcPts val="0"/>
                        </a:spcAft>
                      </a:pPr>
                      <a:r>
                        <a:rPr lang="es-DO" sz="800">
                          <a:effectLst/>
                        </a:rPr>
                        <a:t>2010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351.5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180.8</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81.5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dirty="0">
                          <a:effectLst/>
                        </a:rPr>
                        <a:t>64.4</a:t>
                      </a:r>
                      <a:endParaRPr lang="es-D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319.6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145.7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242.2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98.9</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165.3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151.2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323.2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131.3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2255.6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extLst>
                  <a:ext uri="{0D108BD9-81ED-4DB2-BD59-A6C34878D82A}">
                    <a16:rowId xmlns:a16="http://schemas.microsoft.com/office/drawing/2014/main" val="1726023734"/>
                  </a:ext>
                </a:extLst>
              </a:tr>
              <a:tr h="146957">
                <a:tc>
                  <a:txBody>
                    <a:bodyPr/>
                    <a:lstStyle/>
                    <a:p>
                      <a:pPr algn="ctr">
                        <a:lnSpc>
                          <a:spcPct val="107000"/>
                        </a:lnSpc>
                        <a:spcAft>
                          <a:spcPts val="0"/>
                        </a:spcAft>
                      </a:pPr>
                      <a:r>
                        <a:rPr lang="es-DO" sz="800">
                          <a:effectLst/>
                        </a:rPr>
                        <a:t>2011</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35.0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108.6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28.7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37.1</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216.7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74.5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208.1</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132.5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159.8</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34.3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445.0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241.0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1721.3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extLst>
                  <a:ext uri="{0D108BD9-81ED-4DB2-BD59-A6C34878D82A}">
                    <a16:rowId xmlns:a16="http://schemas.microsoft.com/office/drawing/2014/main" val="3124196854"/>
                  </a:ext>
                </a:extLst>
              </a:tr>
              <a:tr h="146957">
                <a:tc>
                  <a:txBody>
                    <a:bodyPr/>
                    <a:lstStyle/>
                    <a:p>
                      <a:pPr algn="ctr">
                        <a:lnSpc>
                          <a:spcPct val="107000"/>
                        </a:lnSpc>
                        <a:spcAft>
                          <a:spcPts val="0"/>
                        </a:spcAft>
                      </a:pPr>
                      <a:r>
                        <a:rPr lang="es-DO" sz="800">
                          <a:effectLst/>
                        </a:rPr>
                        <a:t>2012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230.0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115.2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397.4</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392.8</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175.3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29.8</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78.9</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152.3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27.3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122.9</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449.4</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313.0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2484.3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extLst>
                  <a:ext uri="{0D108BD9-81ED-4DB2-BD59-A6C34878D82A}">
                    <a16:rowId xmlns:a16="http://schemas.microsoft.com/office/drawing/2014/main" val="884381271"/>
                  </a:ext>
                </a:extLst>
              </a:tr>
              <a:tr h="146957">
                <a:tc>
                  <a:txBody>
                    <a:bodyPr/>
                    <a:lstStyle/>
                    <a:p>
                      <a:pPr algn="ctr">
                        <a:lnSpc>
                          <a:spcPct val="107000"/>
                        </a:lnSpc>
                        <a:spcAft>
                          <a:spcPts val="0"/>
                        </a:spcAft>
                      </a:pPr>
                      <a:r>
                        <a:rPr lang="es-DO" sz="800">
                          <a:effectLst/>
                        </a:rPr>
                        <a:t>2013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193.5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40.6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119.2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28.2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129.7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70.6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168.3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102.1</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99.1</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142.0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78.7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134.2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1306.2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extLst>
                  <a:ext uri="{0D108BD9-81ED-4DB2-BD59-A6C34878D82A}">
                    <a16:rowId xmlns:a16="http://schemas.microsoft.com/office/drawing/2014/main" val="3289871739"/>
                  </a:ext>
                </a:extLst>
              </a:tr>
              <a:tr h="146957">
                <a:tc>
                  <a:txBody>
                    <a:bodyPr/>
                    <a:lstStyle/>
                    <a:p>
                      <a:pPr algn="ctr">
                        <a:lnSpc>
                          <a:spcPct val="107000"/>
                        </a:lnSpc>
                        <a:spcAft>
                          <a:spcPts val="0"/>
                        </a:spcAft>
                      </a:pPr>
                      <a:r>
                        <a:rPr lang="es-DO" sz="800">
                          <a:effectLst/>
                        </a:rPr>
                        <a:t>2014</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69.6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99.3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70.3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87.1</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298.2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9.4</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12.9</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176.9</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125.2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184.7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324.3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188.6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1646.5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extLst>
                  <a:ext uri="{0D108BD9-81ED-4DB2-BD59-A6C34878D82A}">
                    <a16:rowId xmlns:a16="http://schemas.microsoft.com/office/drawing/2014/main" val="1972736568"/>
                  </a:ext>
                </a:extLst>
              </a:tr>
              <a:tr h="146957">
                <a:tc>
                  <a:txBody>
                    <a:bodyPr/>
                    <a:lstStyle/>
                    <a:p>
                      <a:pPr algn="ctr">
                        <a:lnSpc>
                          <a:spcPct val="107000"/>
                        </a:lnSpc>
                        <a:spcAft>
                          <a:spcPts val="0"/>
                        </a:spcAft>
                      </a:pPr>
                      <a:r>
                        <a:rPr lang="es-DO" sz="800">
                          <a:effectLst/>
                        </a:rPr>
                        <a:t>2015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308.7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183.6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104.3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28.0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55.4</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7.6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9.3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42.9</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44.5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105.8</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250.5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113.4</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1254.0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extLst>
                  <a:ext uri="{0D108BD9-81ED-4DB2-BD59-A6C34878D82A}">
                    <a16:rowId xmlns:a16="http://schemas.microsoft.com/office/drawing/2014/main" val="3368457665"/>
                  </a:ext>
                </a:extLst>
              </a:tr>
              <a:tr h="146957">
                <a:tc>
                  <a:txBody>
                    <a:bodyPr/>
                    <a:lstStyle/>
                    <a:p>
                      <a:pPr algn="ctr">
                        <a:lnSpc>
                          <a:spcPct val="107000"/>
                        </a:lnSpc>
                        <a:spcAft>
                          <a:spcPts val="0"/>
                        </a:spcAft>
                      </a:pPr>
                      <a:r>
                        <a:rPr lang="es-DO" sz="800">
                          <a:effectLst/>
                        </a:rPr>
                        <a:t>2016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121.9</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319.4</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65.1</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195.1</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178.9</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7.6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112.6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111.8</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151.8</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278.9</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1060.0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289.7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2892.8</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extLst>
                  <a:ext uri="{0D108BD9-81ED-4DB2-BD59-A6C34878D82A}">
                    <a16:rowId xmlns:a16="http://schemas.microsoft.com/office/drawing/2014/main" val="2700471722"/>
                  </a:ext>
                </a:extLst>
              </a:tr>
              <a:tr h="146957">
                <a:tc>
                  <a:txBody>
                    <a:bodyPr/>
                    <a:lstStyle/>
                    <a:p>
                      <a:pPr algn="ctr">
                        <a:lnSpc>
                          <a:spcPct val="107000"/>
                        </a:lnSpc>
                        <a:spcAft>
                          <a:spcPts val="0"/>
                        </a:spcAft>
                      </a:pPr>
                      <a:r>
                        <a:rPr lang="es-DO" sz="800">
                          <a:effectLst/>
                        </a:rPr>
                        <a:t>2017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191.5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65.6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604.9</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185.1</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165.5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86.5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57.9</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109.1</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267.5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100.1</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224.2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274.7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2332.6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extLst>
                  <a:ext uri="{0D108BD9-81ED-4DB2-BD59-A6C34878D82A}">
                    <a16:rowId xmlns:a16="http://schemas.microsoft.com/office/drawing/2014/main" val="2972355154"/>
                  </a:ext>
                </a:extLst>
              </a:tr>
              <a:tr h="146957">
                <a:tc>
                  <a:txBody>
                    <a:bodyPr/>
                    <a:lstStyle/>
                    <a:p>
                      <a:pPr algn="ctr">
                        <a:lnSpc>
                          <a:spcPct val="107000"/>
                        </a:lnSpc>
                        <a:spcAft>
                          <a:spcPts val="0"/>
                        </a:spcAft>
                      </a:pPr>
                      <a:r>
                        <a:rPr lang="es-DO" sz="800">
                          <a:effectLst/>
                        </a:rPr>
                        <a:t>2018</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424.5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213.5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406.4</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44.2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60.9</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1.8</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29.5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60.2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25.1</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143.7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250.2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82.6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1742.6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extLst>
                  <a:ext uri="{0D108BD9-81ED-4DB2-BD59-A6C34878D82A}">
                    <a16:rowId xmlns:a16="http://schemas.microsoft.com/office/drawing/2014/main" val="750655011"/>
                  </a:ext>
                </a:extLst>
              </a:tr>
              <a:tr h="146957">
                <a:tc>
                  <a:txBody>
                    <a:bodyPr/>
                    <a:lstStyle/>
                    <a:p>
                      <a:pPr algn="ctr">
                        <a:lnSpc>
                          <a:spcPct val="107000"/>
                        </a:lnSpc>
                        <a:spcAft>
                          <a:spcPts val="0"/>
                        </a:spcAft>
                      </a:pPr>
                      <a:r>
                        <a:rPr lang="es-DO" sz="800">
                          <a:effectLst/>
                        </a:rPr>
                        <a:t>2019</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50.7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119.3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56.7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30.2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30.4</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11.2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45.2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34.6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82.6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26.3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90.5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339.3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917.0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extLst>
                  <a:ext uri="{0D108BD9-81ED-4DB2-BD59-A6C34878D82A}">
                    <a16:rowId xmlns:a16="http://schemas.microsoft.com/office/drawing/2014/main" val="3173016881"/>
                  </a:ext>
                </a:extLst>
              </a:tr>
              <a:tr h="146957">
                <a:tc>
                  <a:txBody>
                    <a:bodyPr/>
                    <a:lstStyle/>
                    <a:p>
                      <a:pPr algn="ctr">
                        <a:lnSpc>
                          <a:spcPct val="107000"/>
                        </a:lnSpc>
                        <a:spcAft>
                          <a:spcPts val="0"/>
                        </a:spcAft>
                      </a:pPr>
                      <a:r>
                        <a:rPr lang="es-DO" sz="800">
                          <a:effectLst/>
                        </a:rPr>
                        <a:t>2020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149.7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165.2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430.7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0.3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2.1</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15.5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103.5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89.0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77.7</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30.6</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160.0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151.2</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1375.5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extLst>
                  <a:ext uri="{0D108BD9-81ED-4DB2-BD59-A6C34878D82A}">
                    <a16:rowId xmlns:a16="http://schemas.microsoft.com/office/drawing/2014/main" val="974424498"/>
                  </a:ext>
                </a:extLst>
              </a:tr>
              <a:tr h="146957">
                <a:tc>
                  <a:txBody>
                    <a:bodyPr/>
                    <a:lstStyle/>
                    <a:p>
                      <a:pPr algn="ctr">
                        <a:lnSpc>
                          <a:spcPct val="107000"/>
                        </a:lnSpc>
                        <a:spcAft>
                          <a:spcPts val="0"/>
                        </a:spcAft>
                      </a:pPr>
                      <a:r>
                        <a:rPr lang="es-DO" sz="800">
                          <a:effectLst/>
                        </a:rPr>
                        <a:t>PROM.</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193.3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146.5</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215.0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99.3</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148.4</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41.8</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97.1</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100.9</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111.4</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120.0</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332.4</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a:effectLst/>
                        </a:rPr>
                        <a:t>205.4</a:t>
                      </a:r>
                      <a:endParaRPr lang="es-DO" sz="80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tc>
                  <a:txBody>
                    <a:bodyPr/>
                    <a:lstStyle/>
                    <a:p>
                      <a:pPr algn="ctr">
                        <a:lnSpc>
                          <a:spcPct val="107000"/>
                        </a:lnSpc>
                        <a:spcAft>
                          <a:spcPts val="0"/>
                        </a:spcAft>
                      </a:pPr>
                      <a:r>
                        <a:rPr lang="es-DO" sz="800" dirty="0">
                          <a:effectLst/>
                        </a:rPr>
                        <a:t>1811.7</a:t>
                      </a:r>
                      <a:endParaRPr lang="es-D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290" marR="34290" marT="0" marB="0" anchor="ctr"/>
                </a:tc>
                <a:extLst>
                  <a:ext uri="{0D108BD9-81ED-4DB2-BD59-A6C34878D82A}">
                    <a16:rowId xmlns:a16="http://schemas.microsoft.com/office/drawing/2014/main" val="2442463793"/>
                  </a:ext>
                </a:extLst>
              </a:tr>
            </a:tbl>
          </a:graphicData>
        </a:graphic>
      </p:graphicFrame>
    </p:spTree>
    <p:extLst>
      <p:ext uri="{BB962C8B-B14F-4D97-AF65-F5344CB8AC3E}">
        <p14:creationId xmlns:p14="http://schemas.microsoft.com/office/powerpoint/2010/main" val="5336021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DO"/>
          </a:p>
        </p:txBody>
      </p:sp>
      <p:pic>
        <p:nvPicPr>
          <p:cNvPr id="4" name="Marcador de contenido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3" y="764704"/>
            <a:ext cx="7992888" cy="4675085"/>
          </a:xfrm>
          <a:prstGeom prst="rect">
            <a:avLst/>
          </a:prstGeom>
          <a:noFill/>
          <a:ln>
            <a:noFill/>
          </a:ln>
        </p:spPr>
      </p:pic>
    </p:spTree>
    <p:extLst>
      <p:ext uri="{BB962C8B-B14F-4D97-AF65-F5344CB8AC3E}">
        <p14:creationId xmlns:p14="http://schemas.microsoft.com/office/powerpoint/2010/main" val="2577636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980728"/>
            <a:ext cx="8229600" cy="5145435"/>
          </a:xfrm>
        </p:spPr>
        <p:txBody>
          <a:bodyPr>
            <a:normAutofit fontScale="85000" lnSpcReduction="10000"/>
          </a:bodyPr>
          <a:lstStyle/>
          <a:p>
            <a:pPr lvl="2"/>
            <a:r>
              <a:rPr lang="es-DO" b="1" dirty="0"/>
              <a:t>Riesgo Potencial de Expansión</a:t>
            </a:r>
            <a:endParaRPr lang="es-DO" sz="2000" dirty="0"/>
          </a:p>
          <a:p>
            <a:r>
              <a:rPr lang="es-DO" dirty="0"/>
              <a:t>Los suelos expansivos son aquellos que presentan cambios en el volumen cuando se varía su humedad o contenido de agua y se presenta mayormente en suelos arcillosos, lo que genera expansiones y contracciones debajo de las cimentaciones, provocando asentamientos que pueden dañar la estructura. El potencial de expansión para los estratos finos es alto, debido a que cuentan con mediana a alta plasticidad, en presencia de nivel freático. Es importante un adecuado drenaje y construir aceras perimetrales, para evitar que el agua penetre al suelo.</a:t>
            </a:r>
            <a:endParaRPr lang="es-DO" sz="2800" dirty="0"/>
          </a:p>
        </p:txBody>
      </p:sp>
    </p:spTree>
    <p:extLst>
      <p:ext uri="{BB962C8B-B14F-4D97-AF65-F5344CB8AC3E}">
        <p14:creationId xmlns:p14="http://schemas.microsoft.com/office/powerpoint/2010/main" val="3795355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412776"/>
            <a:ext cx="8229600" cy="4713387"/>
          </a:xfrm>
        </p:spPr>
        <p:txBody>
          <a:bodyPr>
            <a:normAutofit fontScale="77500" lnSpcReduction="20000"/>
          </a:bodyPr>
          <a:lstStyle/>
          <a:p>
            <a:pPr lvl="2"/>
            <a:r>
              <a:rPr lang="es-DO" b="1" dirty="0"/>
              <a:t>Riesgo por hundimiento</a:t>
            </a:r>
            <a:endParaRPr lang="es-DO" sz="2000" dirty="0"/>
          </a:p>
          <a:p>
            <a:r>
              <a:rPr lang="es-DO" dirty="0"/>
              <a:t>Los estratos de suelos superiores pueden ser susceptibles a pérdida de resistencia y hundimiento, debido a que cuentan con gruesos de baja densidad. Se deberá tener en cuenta construir drenajes adecuados para evitar acumulación de agua, para que esto no afecte la estructura.</a:t>
            </a:r>
            <a:endParaRPr lang="es-DO" sz="2800" dirty="0"/>
          </a:p>
          <a:p>
            <a:r>
              <a:rPr lang="es-DO" dirty="0"/>
              <a:t> </a:t>
            </a:r>
            <a:endParaRPr lang="es-DO" sz="2800" dirty="0"/>
          </a:p>
          <a:p>
            <a:pPr lvl="2"/>
            <a:r>
              <a:rPr lang="es-DO" b="1" dirty="0"/>
              <a:t>Riesgo por nivel freático</a:t>
            </a:r>
            <a:endParaRPr lang="es-DO" sz="2000" dirty="0"/>
          </a:p>
          <a:p>
            <a:r>
              <a:rPr lang="es-DO" dirty="0"/>
              <a:t>La presencia de aguas subterráneas, en relación a los esfuerzos, produce una disminución de las propiedades y las características resistentes en suelos saturados y también provoca una presión adicional sobre el frente de la excavación.</a:t>
            </a:r>
            <a:endParaRPr lang="es-DO" sz="2800" dirty="0"/>
          </a:p>
          <a:p>
            <a:endParaRPr lang="es-DO" dirty="0"/>
          </a:p>
        </p:txBody>
      </p:sp>
    </p:spTree>
    <p:extLst>
      <p:ext uri="{BB962C8B-B14F-4D97-AF65-F5344CB8AC3E}">
        <p14:creationId xmlns:p14="http://schemas.microsoft.com/office/powerpoint/2010/main" val="3223963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620688"/>
            <a:ext cx="8229600" cy="5505475"/>
          </a:xfrm>
        </p:spPr>
        <p:txBody>
          <a:bodyPr>
            <a:normAutofit fontScale="85000" lnSpcReduction="20000"/>
          </a:bodyPr>
          <a:lstStyle/>
          <a:p>
            <a:pPr lvl="2"/>
            <a:r>
              <a:rPr lang="es-DO" b="1" dirty="0"/>
              <a:t>Potencial de licuefacción</a:t>
            </a:r>
            <a:endParaRPr lang="es-DO" sz="2000" dirty="0"/>
          </a:p>
          <a:p>
            <a:r>
              <a:rPr lang="es-DO" dirty="0"/>
              <a:t>Durante la ocurrencia de un evento sísmico y la repetición cíclica de esfuerzos tangenciales, puede presentarse este fenómeno, en el cual se anula la </a:t>
            </a:r>
            <a:r>
              <a:rPr lang="es-DO" dirty="0" err="1"/>
              <a:t>resistenca</a:t>
            </a:r>
            <a:r>
              <a:rPr lang="es-DO" dirty="0"/>
              <a:t> al corte donde predominan suelos arenosos con </a:t>
            </a:r>
            <a:r>
              <a:rPr lang="es-DO" dirty="0" err="1"/>
              <a:t>pca</a:t>
            </a:r>
            <a:r>
              <a:rPr lang="es-DO" dirty="0"/>
              <a:t> variación en el tamaño de las partículas, con precisión del nivel freático, que hace que el mismo se comporte como un líquido en él cual se hunden las edificaciones de manera parcial o total.</a:t>
            </a:r>
            <a:endParaRPr lang="es-DO" sz="2800" dirty="0"/>
          </a:p>
          <a:p>
            <a:r>
              <a:rPr lang="es-DO" dirty="0"/>
              <a:t>Producto del análisis de las condiciones detectadas en el subsuelo de la zona explorada, se ha determinado que el subsuelo, en las condiciones ensayadas, es susceptible a este fenómeno, debido a que cuenta con arenas de baja densidad relativa, en presencia de nivel freático.</a:t>
            </a:r>
            <a:endParaRPr lang="es-DO" sz="2800" dirty="0"/>
          </a:p>
        </p:txBody>
      </p:sp>
    </p:spTree>
    <p:extLst>
      <p:ext uri="{BB962C8B-B14F-4D97-AF65-F5344CB8AC3E}">
        <p14:creationId xmlns:p14="http://schemas.microsoft.com/office/powerpoint/2010/main" val="2373812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764704"/>
            <a:ext cx="8229600" cy="5361459"/>
          </a:xfrm>
        </p:spPr>
        <p:txBody>
          <a:bodyPr>
            <a:normAutofit fontScale="92500" lnSpcReduction="10000"/>
          </a:bodyPr>
          <a:lstStyle/>
          <a:p>
            <a:pPr lvl="3"/>
            <a:r>
              <a:rPr lang="es-DO" dirty="0"/>
              <a:t>Capa vegetal</a:t>
            </a:r>
            <a:endParaRPr lang="es-DO" sz="1800" dirty="0"/>
          </a:p>
          <a:p>
            <a:r>
              <a:rPr lang="es-DO" dirty="0"/>
              <a:t>Basados en los estudios realizados in </a:t>
            </a:r>
            <a:r>
              <a:rPr lang="es-DO" dirty="0" err="1"/>
              <a:t>situs</a:t>
            </a:r>
            <a:r>
              <a:rPr lang="es-DO" dirty="0"/>
              <a:t>, la capa vegetal, estrato conformado por suelo orgánico, alcanza, en promedio 0.72 m. de profundidad. Esta capa por su baja capacidad portante, deberá ser retirado en su totalidad en las zonas de cimentación. Este suelo deberá ser colocado en escombreras para ser reutilizado en las zonas donde se valla a realizar una recuperación edáfica, para jardinerías y zonas aledañas que se decida realizar siembras de especies propias de la zona.</a:t>
            </a:r>
            <a:endParaRPr lang="es-DO" sz="2800" dirty="0"/>
          </a:p>
        </p:txBody>
      </p:sp>
    </p:spTree>
    <p:extLst>
      <p:ext uri="{BB962C8B-B14F-4D97-AF65-F5344CB8AC3E}">
        <p14:creationId xmlns:p14="http://schemas.microsoft.com/office/powerpoint/2010/main" val="1176213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DO"/>
          </a:p>
        </p:txBody>
      </p:sp>
      <p:pic>
        <p:nvPicPr>
          <p:cNvPr id="4" name="Marcador de contenido 3" descr="Fig 1"/>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823332" y="692696"/>
            <a:ext cx="4556980" cy="5433467"/>
          </a:xfrm>
          <a:prstGeom prst="rect">
            <a:avLst/>
          </a:prstGeom>
          <a:noFill/>
          <a:ln>
            <a:noFill/>
          </a:ln>
        </p:spPr>
      </p:pic>
    </p:spTree>
    <p:extLst>
      <p:ext uri="{BB962C8B-B14F-4D97-AF65-F5344CB8AC3E}">
        <p14:creationId xmlns:p14="http://schemas.microsoft.com/office/powerpoint/2010/main" val="1107177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DO"/>
          </a:p>
        </p:txBody>
      </p:sp>
      <p:pic>
        <p:nvPicPr>
          <p:cNvPr id="4" name="Marcador de contenido 3" descr="Puerto Plata"/>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11760" y="1052736"/>
            <a:ext cx="4464496" cy="5328592"/>
          </a:xfrm>
          <a:prstGeom prst="rect">
            <a:avLst/>
          </a:prstGeom>
          <a:noFill/>
          <a:ln>
            <a:noFill/>
          </a:ln>
        </p:spPr>
      </p:pic>
    </p:spTree>
    <p:extLst>
      <p:ext uri="{BB962C8B-B14F-4D97-AF65-F5344CB8AC3E}">
        <p14:creationId xmlns:p14="http://schemas.microsoft.com/office/powerpoint/2010/main" val="954813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DO"/>
          </a:p>
        </p:txBody>
      </p:sp>
      <p:pic>
        <p:nvPicPr>
          <p:cNvPr id="4" name="Marcador de contenido 3" descr="IMG-20111229-0029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548680"/>
            <a:ext cx="6696744" cy="5256584"/>
          </a:xfrm>
          <a:prstGeom prst="rect">
            <a:avLst/>
          </a:prstGeom>
          <a:noFill/>
          <a:ln>
            <a:noFill/>
          </a:ln>
        </p:spPr>
      </p:pic>
    </p:spTree>
    <p:extLst>
      <p:ext uri="{BB962C8B-B14F-4D97-AF65-F5344CB8AC3E}">
        <p14:creationId xmlns:p14="http://schemas.microsoft.com/office/powerpoint/2010/main" val="37757898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DO"/>
          </a:p>
        </p:txBody>
      </p:sp>
      <p:pic>
        <p:nvPicPr>
          <p:cNvPr id="4" name="Marcador de contenido 3"/>
          <p:cNvPicPr>
            <a:picLocks noGrp="1"/>
          </p:cNvPicPr>
          <p:nvPr>
            <p:ph idx="1"/>
          </p:nvPr>
        </p:nvPicPr>
        <p:blipFill>
          <a:blip r:embed="rId2"/>
          <a:stretch>
            <a:fillRect/>
          </a:stretch>
        </p:blipFill>
        <p:spPr>
          <a:xfrm>
            <a:off x="457200" y="620688"/>
            <a:ext cx="7692076" cy="4525963"/>
          </a:xfrm>
          <a:prstGeom prst="rect">
            <a:avLst/>
          </a:prstGeom>
        </p:spPr>
      </p:pic>
    </p:spTree>
    <p:extLst>
      <p:ext uri="{BB962C8B-B14F-4D97-AF65-F5344CB8AC3E}">
        <p14:creationId xmlns:p14="http://schemas.microsoft.com/office/powerpoint/2010/main" val="1639346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DO"/>
          </a:p>
        </p:txBody>
      </p:sp>
      <p:pic>
        <p:nvPicPr>
          <p:cNvPr id="4" name="Marcador de contenido 3" descr="IMG-20111229-00296"/>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5" y="1196752"/>
            <a:ext cx="7056784" cy="4968552"/>
          </a:xfrm>
          <a:prstGeom prst="rect">
            <a:avLst/>
          </a:prstGeom>
          <a:noFill/>
          <a:ln>
            <a:noFill/>
          </a:ln>
        </p:spPr>
      </p:pic>
    </p:spTree>
    <p:extLst>
      <p:ext uri="{BB962C8B-B14F-4D97-AF65-F5344CB8AC3E}">
        <p14:creationId xmlns:p14="http://schemas.microsoft.com/office/powerpoint/2010/main" val="1790188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DO"/>
          </a:p>
        </p:txBody>
      </p:sp>
      <p:sp>
        <p:nvSpPr>
          <p:cNvPr id="3" name="Marcador de contenido 2"/>
          <p:cNvSpPr>
            <a:spLocks noGrp="1"/>
          </p:cNvSpPr>
          <p:nvPr>
            <p:ph idx="1"/>
          </p:nvPr>
        </p:nvSpPr>
        <p:spPr/>
        <p:txBody>
          <a:bodyPr>
            <a:normAutofit fontScale="77500" lnSpcReduction="20000"/>
          </a:bodyPr>
          <a:lstStyle/>
          <a:p>
            <a:pPr lvl="3"/>
            <a:r>
              <a:rPr lang="es-ES" b="1" u="sng" dirty="0"/>
              <a:t>Resultados del inventario de flora y fauna </a:t>
            </a:r>
            <a:endParaRPr lang="es-DO" sz="1800" dirty="0"/>
          </a:p>
          <a:p>
            <a:pPr lvl="0"/>
            <a:r>
              <a:rPr lang="es-ES" b="1" u="sng" dirty="0"/>
              <a:t>flora </a:t>
            </a:r>
            <a:endParaRPr lang="es-DO" u="sng" dirty="0"/>
          </a:p>
          <a:p>
            <a:r>
              <a:rPr lang="es-ES" b="1" dirty="0"/>
              <a:t> </a:t>
            </a:r>
            <a:r>
              <a:rPr lang="es-ES" dirty="0"/>
              <a:t>Durante la evaluación se identificaron 44 especies de plantas, pertenecientes a 38 géneros, distribuidos en 25 familias de plantas angiospermas.</a:t>
            </a:r>
            <a:r>
              <a:rPr lang="es-ES" b="1" dirty="0"/>
              <a:t> </a:t>
            </a:r>
            <a:endParaRPr lang="es-DO" sz="2800" dirty="0"/>
          </a:p>
          <a:p>
            <a:r>
              <a:rPr lang="es-ES" b="1" dirty="0"/>
              <a:t> </a:t>
            </a:r>
            <a:endParaRPr lang="es-DO" sz="2800" dirty="0"/>
          </a:p>
          <a:p>
            <a:r>
              <a:rPr lang="es-ES" b="1" dirty="0"/>
              <a:t>La familia predominante fue</a:t>
            </a:r>
            <a:r>
              <a:rPr lang="es-ES" dirty="0"/>
              <a:t>: </a:t>
            </a:r>
            <a:r>
              <a:rPr lang="es-ES" dirty="0" err="1"/>
              <a:t>Cyperaceae</a:t>
            </a:r>
            <a:r>
              <a:rPr lang="es-ES" dirty="0"/>
              <a:t>, con 6 especies. </a:t>
            </a:r>
            <a:endParaRPr lang="es-DO" sz="2800" dirty="0"/>
          </a:p>
          <a:p>
            <a:r>
              <a:rPr lang="es-ES" b="1" dirty="0"/>
              <a:t> Atendiendo a su estado biogeográfico:</a:t>
            </a:r>
            <a:r>
              <a:rPr lang="es-ES" dirty="0"/>
              <a:t> Se reportaron 39 especies de plantas nativas, 2 endémicas, 1 naturalizada, 0 introducidas cultivadas y por último, 2 especies introducidas escapadas, con potencial de invasoras.</a:t>
            </a:r>
            <a:endParaRPr lang="es-DO" sz="2800" dirty="0"/>
          </a:p>
          <a:p>
            <a:endParaRPr lang="es-DO" dirty="0"/>
          </a:p>
        </p:txBody>
      </p:sp>
    </p:spTree>
    <p:extLst>
      <p:ext uri="{BB962C8B-B14F-4D97-AF65-F5344CB8AC3E}">
        <p14:creationId xmlns:p14="http://schemas.microsoft.com/office/powerpoint/2010/main" val="36213301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solidFill>
                  <a:srgbClr val="0070C0"/>
                </a:solidFill>
                <a:latin typeface="Comic Sans MS" pitchFamily="66" charset="0"/>
              </a:rPr>
              <a:t>PREGUNTAS Y RESPUESTAS</a:t>
            </a:r>
            <a:endParaRPr lang="es-ES" dirty="0">
              <a:solidFill>
                <a:srgbClr val="0070C0"/>
              </a:solidFill>
              <a:latin typeface="Comic Sans MS" pitchFamily="66" charset="0"/>
            </a:endParaRPr>
          </a:p>
        </p:txBody>
      </p:sp>
      <p:pic>
        <p:nvPicPr>
          <p:cNvPr id="4" name="Picture 5" descr="http://blogs.menshealth.es/seduccion/files/2010/03/faq_preguntas_frecuentes.gif"/>
          <p:cNvPicPr>
            <a:picLocks noGrp="1" noChangeAspect="1" noChangeArrowheads="1"/>
          </p:cNvPicPr>
          <p:nvPr>
            <p:ph idx="1"/>
          </p:nvPr>
        </p:nvPicPr>
        <p:blipFill>
          <a:blip r:embed="rId2" cstate="print"/>
          <a:srcRect/>
          <a:stretch>
            <a:fillRect/>
          </a:stretch>
        </p:blipFill>
        <p:spPr bwMode="auto">
          <a:xfrm>
            <a:off x="1259632" y="1772816"/>
            <a:ext cx="6408712" cy="3744415"/>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2638FFCE79764E83B862A33CE9FB6F" ma:contentTypeVersion="12" ma:contentTypeDescription="Create a new document." ma:contentTypeScope="" ma:versionID="459c180cd63d3ab94d37bc3e331c60ba">
  <xsd:schema xmlns:xsd="http://www.w3.org/2001/XMLSchema" xmlns:xs="http://www.w3.org/2001/XMLSchema" xmlns:p="http://schemas.microsoft.com/office/2006/metadata/properties" xmlns:ns2="32a1fe21-99f0-4715-87c1-b6c517465e0c" xmlns:ns3="7249c790-ffb6-48d7-8a51-a1f558d239b8" targetNamespace="http://schemas.microsoft.com/office/2006/metadata/properties" ma:root="true" ma:fieldsID="50aaf352d3e16aaafeb4490e6f21db9e" ns2:_="" ns3:_="">
    <xsd:import namespace="32a1fe21-99f0-4715-87c1-b6c517465e0c"/>
    <xsd:import namespace="7249c790-ffb6-48d7-8a51-a1f558d239b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DateTake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a1fe21-99f0-4715-87c1-b6c517465e0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5bddc7d4-bbc6-4dc9-91f7-2dd950e67a78}" ma:internalName="TaxCatchAll" ma:showField="CatchAllData" ma:web="32a1fe21-99f0-4715-87c1-b6c517465e0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249c790-ffb6-48d7-8a51-a1f558d239b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beb968c-8ea1-4092-bc4f-c671fdfc68c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249c790-ffb6-48d7-8a51-a1f558d239b8">
      <Terms xmlns="http://schemas.microsoft.com/office/infopath/2007/PartnerControls"/>
    </lcf76f155ced4ddcb4097134ff3c332f>
    <TaxCatchAll xmlns="32a1fe21-99f0-4715-87c1-b6c517465e0c" xsi:nil="true"/>
  </documentManagement>
</p:properties>
</file>

<file path=customXml/itemProps1.xml><?xml version="1.0" encoding="utf-8"?>
<ds:datastoreItem xmlns:ds="http://schemas.openxmlformats.org/officeDocument/2006/customXml" ds:itemID="{798A207F-C90F-4035-BB14-9A7E849C43C1}"/>
</file>

<file path=customXml/itemProps2.xml><?xml version="1.0" encoding="utf-8"?>
<ds:datastoreItem xmlns:ds="http://schemas.openxmlformats.org/officeDocument/2006/customXml" ds:itemID="{3D61C941-609E-456B-9946-2896A5B88123}"/>
</file>

<file path=customXml/itemProps3.xml><?xml version="1.0" encoding="utf-8"?>
<ds:datastoreItem xmlns:ds="http://schemas.openxmlformats.org/officeDocument/2006/customXml" ds:itemID="{EFF7B6B8-3975-4CDD-8840-810A246354C8}"/>
</file>

<file path=docProps/app.xml><?xml version="1.0" encoding="utf-8"?>
<Properties xmlns="http://schemas.openxmlformats.org/officeDocument/2006/extended-properties" xmlns:vt="http://schemas.openxmlformats.org/officeDocument/2006/docPropsVTypes">
  <Template/>
  <TotalTime>4148</TotalTime>
  <Words>1048</Words>
  <Application>Microsoft Office PowerPoint</Application>
  <PresentationFormat>Presentación en pantalla (4:3)</PresentationFormat>
  <Paragraphs>335</Paragraphs>
  <Slides>32</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32</vt:i4>
      </vt:variant>
    </vt:vector>
  </HeadingPairs>
  <TitlesOfParts>
    <vt:vector size="39" baseType="lpstr">
      <vt:lpstr>Arial</vt:lpstr>
      <vt:lpstr>Brush Script MT</vt:lpstr>
      <vt:lpstr>Calibri</vt:lpstr>
      <vt:lpstr>Comic Sans MS</vt:lpstr>
      <vt:lpstr>Times New Roman</vt:lpstr>
      <vt:lpstr>Wingdings</vt:lpstr>
      <vt:lpstr>Tema de Office</vt:lpstr>
      <vt:lpstr> Consulta Pública</vt:lpstr>
      <vt:lpstr>Equipo Consultor LPL CONSULTING GROUP, S.R.L</vt:lpstr>
      <vt:lpstr>Motivación</vt:lpstr>
      <vt:lpstr>CONSULTA PUBLICA</vt:lpstr>
      <vt:lpstr>INVITACION CONSULTA PUBLICA </vt:lpstr>
      <vt:lpstr>Presentación de PowerPoint</vt:lpstr>
      <vt:lpstr>Letrero</vt:lpstr>
      <vt:lpstr>Presentación de PowerPoint</vt:lpstr>
      <vt:lpstr>Desarrollo de la EsIA</vt:lpstr>
      <vt:lpstr>UBICACIÓN DEL PROYECTO</vt:lpstr>
      <vt:lpstr>Presentación de PowerPoint</vt:lpstr>
      <vt:lpstr>Presentación de PowerPoint</vt:lpstr>
      <vt:lpstr>Promotores</vt:lpstr>
      <vt:lpstr>Presentación de PowerPoint</vt:lpstr>
      <vt:lpstr>Presentación de PowerPoint</vt:lpstr>
      <vt:lpstr>Necesidades de Servicios</vt:lpstr>
      <vt:lpstr>Presentación de PowerPoint</vt:lpstr>
      <vt:lpstr>Presentación de PowerPoint</vt:lpstr>
      <vt:lpstr>Ubicación en mapa topográfico, hoja topográfica de Puerto Plata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PREGUNTAS Y RESPUESTAS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Consulta Pública</dc:title>
  <dc:creator>LPL consulting group</dc:creator>
  <cp:lastModifiedBy>DELL</cp:lastModifiedBy>
  <cp:revision>96</cp:revision>
  <dcterms:created xsi:type="dcterms:W3CDTF">2013-09-09T19:38:18Z</dcterms:created>
  <dcterms:modified xsi:type="dcterms:W3CDTF">2022-09-01T01:04:07Z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0x0101005F2638FFCE79764E83B862A33CE9FB6F</vt:lpwstr>
  </property>
</Properties>
</file>